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77" r:id="rId3"/>
    <p:sldId id="378" r:id="rId4"/>
    <p:sldId id="376" r:id="rId5"/>
    <p:sldId id="379" r:id="rId6"/>
    <p:sldId id="344" r:id="rId7"/>
    <p:sldId id="318" r:id="rId8"/>
    <p:sldId id="346" r:id="rId9"/>
    <p:sldId id="347" r:id="rId10"/>
    <p:sldId id="345" r:id="rId11"/>
    <p:sldId id="307" r:id="rId12"/>
    <p:sldId id="348" r:id="rId13"/>
    <p:sldId id="349" r:id="rId14"/>
    <p:sldId id="342" r:id="rId15"/>
    <p:sldId id="370" r:id="rId16"/>
    <p:sldId id="371" r:id="rId17"/>
    <p:sldId id="350" r:id="rId18"/>
    <p:sldId id="351" r:id="rId19"/>
    <p:sldId id="298" r:id="rId20"/>
    <p:sldId id="354" r:id="rId21"/>
    <p:sldId id="322" r:id="rId22"/>
    <p:sldId id="323" r:id="rId23"/>
    <p:sldId id="327" r:id="rId24"/>
    <p:sldId id="352" r:id="rId25"/>
    <p:sldId id="353" r:id="rId26"/>
    <p:sldId id="313" r:id="rId27"/>
    <p:sldId id="355" r:id="rId28"/>
    <p:sldId id="356" r:id="rId29"/>
    <p:sldId id="300" r:id="rId30"/>
    <p:sldId id="337" r:id="rId31"/>
    <p:sldId id="357" r:id="rId32"/>
    <p:sldId id="301" r:id="rId33"/>
    <p:sldId id="372" r:id="rId34"/>
    <p:sldId id="358" r:id="rId35"/>
    <p:sldId id="302" r:id="rId36"/>
    <p:sldId id="359" r:id="rId37"/>
    <p:sldId id="303" r:id="rId38"/>
    <p:sldId id="360" r:id="rId39"/>
    <p:sldId id="361" r:id="rId40"/>
    <p:sldId id="304" r:id="rId41"/>
    <p:sldId id="321" r:id="rId42"/>
    <p:sldId id="363" r:id="rId43"/>
    <p:sldId id="364" r:id="rId44"/>
    <p:sldId id="365" r:id="rId45"/>
    <p:sldId id="366" r:id="rId46"/>
    <p:sldId id="362" r:id="rId47"/>
    <p:sldId id="373" r:id="rId48"/>
    <p:sldId id="375" r:id="rId49"/>
    <p:sldId id="374" r:id="rId50"/>
    <p:sldId id="367" r:id="rId51"/>
    <p:sldId id="305" r:id="rId52"/>
    <p:sldId id="319" r:id="rId53"/>
    <p:sldId id="320" r:id="rId54"/>
    <p:sldId id="368" r:id="rId55"/>
    <p:sldId id="306" r:id="rId56"/>
    <p:sldId id="369" r:id="rId57"/>
    <p:sldId id="340" r:id="rId58"/>
    <p:sldId id="289" r:id="rId59"/>
  </p:sldIdLst>
  <p:sldSz cx="9144000" cy="6858000" type="screen4x3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  <a:srgbClr val="5F5F5F"/>
    <a:srgbClr val="990033"/>
    <a:srgbClr val="800080"/>
    <a:srgbClr val="D9D9D9"/>
    <a:srgbClr val="808080"/>
    <a:srgbClr val="008000"/>
    <a:srgbClr val="4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523" autoAdjust="0"/>
    <p:restoredTop sz="94624" autoAdjust="0"/>
  </p:normalViewPr>
  <p:slideViewPr>
    <p:cSldViewPr>
      <p:cViewPr>
        <p:scale>
          <a:sx n="70" d="100"/>
          <a:sy n="70" d="100"/>
        </p:scale>
        <p:origin x="-89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2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FE20-2BFC-4AE8-A34E-89BF2C0783EA}" type="doc">
      <dgm:prSet loTypeId="urn:microsoft.com/office/officeart/2005/8/layout/pyramid1" loCatId="pyramid" qsTypeId="urn:microsoft.com/office/officeart/2005/8/quickstyle/simple3" qsCatId="simple" csTypeId="urn:microsoft.com/office/officeart/2005/8/colors/colorful1#1" csCatId="colorful" phldr="1"/>
      <dgm:spPr/>
    </dgm:pt>
    <dgm:pt modelId="{74E459C0-B433-443A-8E58-135E33003750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pt-PT" sz="1100" b="1" i="0" dirty="0" smtClean="0"/>
        </a:p>
        <a:p>
          <a:pPr>
            <a:spcAft>
              <a:spcPct val="35000"/>
            </a:spcAft>
          </a:pPr>
          <a:r>
            <a:rPr lang="pt-PT" sz="1800" b="1" i="0" dirty="0" err="1" smtClean="0"/>
            <a:t>Idea</a:t>
          </a:r>
          <a:endParaRPr lang="pt-PT" sz="1800" b="1" i="0" dirty="0"/>
        </a:p>
      </dgm:t>
    </dgm:pt>
    <dgm:pt modelId="{8E018D03-9C5B-410B-8EB3-C297DB8EDBE7}" type="parTrans" cxnId="{E68DFB03-0446-4DF9-9540-26187D0A7881}">
      <dgm:prSet/>
      <dgm:spPr/>
      <dgm:t>
        <a:bodyPr/>
        <a:lstStyle/>
        <a:p>
          <a:endParaRPr lang="pt-PT"/>
        </a:p>
      </dgm:t>
    </dgm:pt>
    <dgm:pt modelId="{8EE2FD5F-B865-40CB-B9EA-D5D4BB05DAFB}" type="sibTrans" cxnId="{E68DFB03-0446-4DF9-9540-26187D0A7881}">
      <dgm:prSet/>
      <dgm:spPr/>
      <dgm:t>
        <a:bodyPr/>
        <a:lstStyle/>
        <a:p>
          <a:endParaRPr lang="pt-PT"/>
        </a:p>
      </dgm:t>
    </dgm:pt>
    <dgm:pt modelId="{691F72E5-C03E-4F8A-BEBE-E7BBDA888498}">
      <dgm:prSet phldrT="[Text]" custT="1"/>
      <dgm:spPr/>
      <dgm:t>
        <a:bodyPr/>
        <a:lstStyle/>
        <a:p>
          <a:r>
            <a:rPr lang="pt-PT" sz="1800" b="1" i="1" dirty="0" err="1" smtClean="0"/>
            <a:t>Call</a:t>
          </a:r>
          <a:endParaRPr lang="pt-PT" sz="1800" b="1" i="1" dirty="0"/>
        </a:p>
      </dgm:t>
    </dgm:pt>
    <dgm:pt modelId="{3AE3DEA7-9962-4F69-84C0-F8FBE93C1F0F}" type="parTrans" cxnId="{5F130B05-8A7C-43A6-8E9A-266F3E2D5A0F}">
      <dgm:prSet/>
      <dgm:spPr/>
      <dgm:t>
        <a:bodyPr/>
        <a:lstStyle/>
        <a:p>
          <a:endParaRPr lang="pt-PT"/>
        </a:p>
      </dgm:t>
    </dgm:pt>
    <dgm:pt modelId="{88BB1611-D0BD-4973-A10F-6A87F739A8B2}" type="sibTrans" cxnId="{5F130B05-8A7C-43A6-8E9A-266F3E2D5A0F}">
      <dgm:prSet/>
      <dgm:spPr/>
      <dgm:t>
        <a:bodyPr/>
        <a:lstStyle/>
        <a:p>
          <a:endParaRPr lang="pt-PT"/>
        </a:p>
      </dgm:t>
    </dgm:pt>
    <dgm:pt modelId="{5B7FCDAD-6260-495F-99CE-83E82DE51455}">
      <dgm:prSet phldrT="[Text]" custT="1"/>
      <dgm:spPr/>
      <dgm:t>
        <a:bodyPr/>
        <a:lstStyle/>
        <a:p>
          <a:r>
            <a:rPr lang="pt-PT" sz="1800" b="1" i="0" dirty="0" err="1" smtClean="0"/>
            <a:t>Proposal</a:t>
          </a:r>
          <a:endParaRPr lang="pt-PT" sz="1800" b="1" i="0" dirty="0"/>
        </a:p>
      </dgm:t>
    </dgm:pt>
    <dgm:pt modelId="{C8311A49-E6EC-4674-8A7A-19FF54943A4A}" type="parTrans" cxnId="{F0AC48A1-B01A-41B4-9251-72EBBE6F26BC}">
      <dgm:prSet/>
      <dgm:spPr/>
      <dgm:t>
        <a:bodyPr/>
        <a:lstStyle/>
        <a:p>
          <a:endParaRPr lang="pt-PT"/>
        </a:p>
      </dgm:t>
    </dgm:pt>
    <dgm:pt modelId="{582EB290-F703-4335-9AA3-6A72BFCFD8A1}" type="sibTrans" cxnId="{F0AC48A1-B01A-41B4-9251-72EBBE6F26BC}">
      <dgm:prSet/>
      <dgm:spPr/>
      <dgm:t>
        <a:bodyPr/>
        <a:lstStyle/>
        <a:p>
          <a:endParaRPr lang="pt-PT"/>
        </a:p>
      </dgm:t>
    </dgm:pt>
    <dgm:pt modelId="{4B4B1014-5A07-4FBC-8AD3-B664623961CF}">
      <dgm:prSet phldrT="[Text]" custT="1"/>
      <dgm:spPr/>
      <dgm:t>
        <a:bodyPr/>
        <a:lstStyle/>
        <a:p>
          <a:r>
            <a:rPr lang="pt-PT" sz="1800" b="1" i="0" dirty="0" err="1" smtClean="0">
              <a:solidFill>
                <a:schemeClr val="bg1">
                  <a:lumMod val="50000"/>
                </a:schemeClr>
              </a:solidFill>
            </a:rPr>
            <a:t>Evaluation</a:t>
          </a:r>
          <a:endParaRPr lang="pt-PT" sz="1800" b="1" i="0" dirty="0">
            <a:solidFill>
              <a:schemeClr val="bg1">
                <a:lumMod val="50000"/>
              </a:schemeClr>
            </a:solidFill>
          </a:endParaRPr>
        </a:p>
      </dgm:t>
    </dgm:pt>
    <dgm:pt modelId="{7DE8DC45-9155-4A01-95EF-2B55410625DA}" type="parTrans" cxnId="{8C936658-7550-4F14-B275-48732E0F28E3}">
      <dgm:prSet/>
      <dgm:spPr/>
      <dgm:t>
        <a:bodyPr/>
        <a:lstStyle/>
        <a:p>
          <a:endParaRPr lang="pt-PT"/>
        </a:p>
      </dgm:t>
    </dgm:pt>
    <dgm:pt modelId="{AD5D0F33-9B13-474B-B5D4-15028D8F25D9}" type="sibTrans" cxnId="{8C936658-7550-4F14-B275-48732E0F28E3}">
      <dgm:prSet/>
      <dgm:spPr/>
      <dgm:t>
        <a:bodyPr/>
        <a:lstStyle/>
        <a:p>
          <a:endParaRPr lang="pt-PT"/>
        </a:p>
      </dgm:t>
    </dgm:pt>
    <dgm:pt modelId="{F70A7BFC-C476-4321-B10F-4592A9B61FF0}">
      <dgm:prSet phldrT="[Text]" custT="1"/>
      <dgm:spPr/>
      <dgm:t>
        <a:bodyPr/>
        <a:lstStyle/>
        <a:p>
          <a:r>
            <a:rPr lang="pt-PT" sz="1800" b="1" i="0" dirty="0" err="1" smtClean="0">
              <a:solidFill>
                <a:schemeClr val="bg1">
                  <a:lumMod val="50000"/>
                </a:schemeClr>
              </a:solidFill>
            </a:rPr>
            <a:t>Negotiation</a:t>
          </a:r>
          <a:endParaRPr lang="pt-PT" sz="1800" b="1" i="0" dirty="0">
            <a:solidFill>
              <a:schemeClr val="bg1">
                <a:lumMod val="50000"/>
              </a:schemeClr>
            </a:solidFill>
          </a:endParaRPr>
        </a:p>
      </dgm:t>
    </dgm:pt>
    <dgm:pt modelId="{5D3129CB-A21F-46C0-A45F-7F607986E950}" type="parTrans" cxnId="{AC9A6CDF-42E5-4A8B-9AA6-93B8A1C01E99}">
      <dgm:prSet/>
      <dgm:spPr/>
      <dgm:t>
        <a:bodyPr/>
        <a:lstStyle/>
        <a:p>
          <a:endParaRPr lang="pt-PT"/>
        </a:p>
      </dgm:t>
    </dgm:pt>
    <dgm:pt modelId="{B038D861-DB9F-4534-BCF8-37E489E80A7D}" type="sibTrans" cxnId="{AC9A6CDF-42E5-4A8B-9AA6-93B8A1C01E99}">
      <dgm:prSet/>
      <dgm:spPr/>
      <dgm:t>
        <a:bodyPr/>
        <a:lstStyle/>
        <a:p>
          <a:endParaRPr lang="pt-PT"/>
        </a:p>
      </dgm:t>
    </dgm:pt>
    <dgm:pt modelId="{1B668435-51F5-4CBB-8477-FB141A0E9778}">
      <dgm:prSet phldrT="[Text]" custT="1"/>
      <dgm:spPr/>
      <dgm:t>
        <a:bodyPr/>
        <a:lstStyle/>
        <a:p>
          <a:r>
            <a:rPr lang="pt-PT" sz="1800" b="1" i="0" dirty="0" smtClean="0">
              <a:solidFill>
                <a:schemeClr val="bg1">
                  <a:lumMod val="50000"/>
                </a:schemeClr>
              </a:solidFill>
            </a:rPr>
            <a:t>Grant </a:t>
          </a:r>
          <a:r>
            <a:rPr lang="pt-PT" sz="1800" b="1" i="0" dirty="0" err="1" smtClean="0">
              <a:solidFill>
                <a:schemeClr val="bg1">
                  <a:lumMod val="50000"/>
                </a:schemeClr>
              </a:solidFill>
            </a:rPr>
            <a:t>Agreement</a:t>
          </a:r>
          <a:endParaRPr lang="pt-PT" sz="1800" b="1" i="0" dirty="0">
            <a:solidFill>
              <a:schemeClr val="bg1">
                <a:lumMod val="50000"/>
              </a:schemeClr>
            </a:solidFill>
          </a:endParaRPr>
        </a:p>
      </dgm:t>
    </dgm:pt>
    <dgm:pt modelId="{30508605-3325-49A5-9042-32B693E69D20}" type="parTrans" cxnId="{AFD4E060-0C5B-4402-9950-8361DE0CB9A5}">
      <dgm:prSet/>
      <dgm:spPr/>
      <dgm:t>
        <a:bodyPr/>
        <a:lstStyle/>
        <a:p>
          <a:endParaRPr lang="pt-PT"/>
        </a:p>
      </dgm:t>
    </dgm:pt>
    <dgm:pt modelId="{4D3077BD-4CF7-45CD-BBBC-B4593F319AC5}" type="sibTrans" cxnId="{AFD4E060-0C5B-4402-9950-8361DE0CB9A5}">
      <dgm:prSet/>
      <dgm:spPr/>
      <dgm:t>
        <a:bodyPr/>
        <a:lstStyle/>
        <a:p>
          <a:endParaRPr lang="pt-PT"/>
        </a:p>
      </dgm:t>
    </dgm:pt>
    <dgm:pt modelId="{FF1F0864-0EE8-48C1-BE6D-E87EFB9A1B77}" type="pres">
      <dgm:prSet presAssocID="{BD33FE20-2BFC-4AE8-A34E-89BF2C0783EA}" presName="Name0" presStyleCnt="0">
        <dgm:presLayoutVars>
          <dgm:dir/>
          <dgm:animLvl val="lvl"/>
          <dgm:resizeHandles val="exact"/>
        </dgm:presLayoutVars>
      </dgm:prSet>
      <dgm:spPr/>
    </dgm:pt>
    <dgm:pt modelId="{261FA5DB-973C-42BE-AAD3-CF452498A396}" type="pres">
      <dgm:prSet presAssocID="{74E459C0-B433-443A-8E58-135E33003750}" presName="Name8" presStyleCnt="0"/>
      <dgm:spPr/>
    </dgm:pt>
    <dgm:pt modelId="{6DAA8504-D481-4CA0-AD89-7BC8932FD604}" type="pres">
      <dgm:prSet presAssocID="{74E459C0-B433-443A-8E58-135E33003750}" presName="level" presStyleLbl="node1" presStyleIdx="0" presStyleCnt="6" custScaleY="7501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311625-0319-489E-9A29-4B6543E945EA}" type="pres">
      <dgm:prSet presAssocID="{74E459C0-B433-443A-8E58-135E330037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5E44D3-0D33-4410-937D-D0DAB8E35DD6}" type="pres">
      <dgm:prSet presAssocID="{691F72E5-C03E-4F8A-BEBE-E7BBDA888498}" presName="Name8" presStyleCnt="0"/>
      <dgm:spPr/>
    </dgm:pt>
    <dgm:pt modelId="{E86DB2EB-679B-4379-B609-1E1929B5DF7E}" type="pres">
      <dgm:prSet presAssocID="{691F72E5-C03E-4F8A-BEBE-E7BBDA888498}" presName="level" presStyleLbl="node1" presStyleIdx="1" presStyleCnt="6" custScaleY="5907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E9EC40-377C-4E95-86DA-D3E6852DDC64}" type="pres">
      <dgm:prSet presAssocID="{691F72E5-C03E-4F8A-BEBE-E7BBDA8884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C986F9-D8DD-4A0E-9497-5689AB6F3213}" type="pres">
      <dgm:prSet presAssocID="{5B7FCDAD-6260-495F-99CE-83E82DE51455}" presName="Name8" presStyleCnt="0"/>
      <dgm:spPr/>
    </dgm:pt>
    <dgm:pt modelId="{83BA7BE8-5727-412B-A0AA-C336AB670572}" type="pres">
      <dgm:prSet presAssocID="{5B7FCDAD-6260-495F-99CE-83E82DE51455}" presName="level" presStyleLbl="node1" presStyleIdx="2" presStyleCnt="6" custScaleY="629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266728-91AD-4E88-9074-E483C192C013}" type="pres">
      <dgm:prSet presAssocID="{5B7FCDAD-6260-495F-99CE-83E82DE514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6E8BE3-2805-4F31-926D-10987F76173D}" type="pres">
      <dgm:prSet presAssocID="{4B4B1014-5A07-4FBC-8AD3-B664623961CF}" presName="Name8" presStyleCnt="0"/>
      <dgm:spPr/>
    </dgm:pt>
    <dgm:pt modelId="{DFFF9C4F-29E8-4AD2-90FF-F97F75BC2B09}" type="pres">
      <dgm:prSet presAssocID="{4B4B1014-5A07-4FBC-8AD3-B664623961CF}" presName="level" presStyleLbl="node1" presStyleIdx="3" presStyleCnt="6" custScaleY="6325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4D4C57-077D-4372-BA67-11E76B36A506}" type="pres">
      <dgm:prSet presAssocID="{4B4B1014-5A07-4FBC-8AD3-B664623961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3398DF-1A01-4B4B-9356-C55CE8F492C2}" type="pres">
      <dgm:prSet presAssocID="{F70A7BFC-C476-4321-B10F-4592A9B61FF0}" presName="Name8" presStyleCnt="0"/>
      <dgm:spPr/>
    </dgm:pt>
    <dgm:pt modelId="{C228A044-F7C3-44A4-B9EB-A8BEC1DC8F34}" type="pres">
      <dgm:prSet presAssocID="{F70A7BFC-C476-4321-B10F-4592A9B61FF0}" presName="level" presStyleLbl="node1" presStyleIdx="4" presStyleCnt="6" custScaleY="6620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7DB9B0-7883-4790-BB9D-537447B19D9B}" type="pres">
      <dgm:prSet presAssocID="{F70A7BFC-C476-4321-B10F-4592A9B61F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755941-90F7-4540-8610-4C96E28F73DC}" type="pres">
      <dgm:prSet presAssocID="{1B668435-51F5-4CBB-8477-FB141A0E9778}" presName="Name8" presStyleCnt="0"/>
      <dgm:spPr/>
    </dgm:pt>
    <dgm:pt modelId="{02A70DCB-A731-4489-8C96-33D07D18D8FE}" type="pres">
      <dgm:prSet presAssocID="{1B668435-51F5-4CBB-8477-FB141A0E9778}" presName="level" presStyleLbl="node1" presStyleIdx="5" presStyleCnt="6" custScaleY="7071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02E78C-5517-4E1B-8610-B41511B0A3FA}" type="pres">
      <dgm:prSet presAssocID="{1B668435-51F5-4CBB-8477-FB141A0E97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95301DB-E225-4541-99EE-7EB3260E9D3A}" type="presOf" srcId="{5B7FCDAD-6260-495F-99CE-83E82DE51455}" destId="{65266728-91AD-4E88-9074-E483C192C013}" srcOrd="1" destOrd="0" presId="urn:microsoft.com/office/officeart/2005/8/layout/pyramid1"/>
    <dgm:cxn modelId="{F2BE0676-C136-4941-980F-9AB9A04C719A}" type="presOf" srcId="{F70A7BFC-C476-4321-B10F-4592A9B61FF0}" destId="{A57DB9B0-7883-4790-BB9D-537447B19D9B}" srcOrd="1" destOrd="0" presId="urn:microsoft.com/office/officeart/2005/8/layout/pyramid1"/>
    <dgm:cxn modelId="{8AE71FA8-647B-49B8-A2CC-A064AE861BB4}" type="presOf" srcId="{4B4B1014-5A07-4FBC-8AD3-B664623961CF}" destId="{DFFF9C4F-29E8-4AD2-90FF-F97F75BC2B09}" srcOrd="0" destOrd="0" presId="urn:microsoft.com/office/officeart/2005/8/layout/pyramid1"/>
    <dgm:cxn modelId="{B409DF3A-02B6-4D55-AE2D-7E7341A8AF6F}" type="presOf" srcId="{1B668435-51F5-4CBB-8477-FB141A0E9778}" destId="{D802E78C-5517-4E1B-8610-B41511B0A3FA}" srcOrd="1" destOrd="0" presId="urn:microsoft.com/office/officeart/2005/8/layout/pyramid1"/>
    <dgm:cxn modelId="{18B78502-1CCC-4DCC-B877-04896697ED4A}" type="presOf" srcId="{F70A7BFC-C476-4321-B10F-4592A9B61FF0}" destId="{C228A044-F7C3-44A4-B9EB-A8BEC1DC8F34}" srcOrd="0" destOrd="0" presId="urn:microsoft.com/office/officeart/2005/8/layout/pyramid1"/>
    <dgm:cxn modelId="{681A7EB6-C41D-415D-918C-3028894FC25A}" type="presOf" srcId="{74E459C0-B433-443A-8E58-135E33003750}" destId="{EC311625-0319-489E-9A29-4B6543E945EA}" srcOrd="1" destOrd="0" presId="urn:microsoft.com/office/officeart/2005/8/layout/pyramid1"/>
    <dgm:cxn modelId="{DC531B27-1557-4406-803E-C050162E03F5}" type="presOf" srcId="{74E459C0-B433-443A-8E58-135E33003750}" destId="{6DAA8504-D481-4CA0-AD89-7BC8932FD604}" srcOrd="0" destOrd="0" presId="urn:microsoft.com/office/officeart/2005/8/layout/pyramid1"/>
    <dgm:cxn modelId="{AC9A6CDF-42E5-4A8B-9AA6-93B8A1C01E99}" srcId="{BD33FE20-2BFC-4AE8-A34E-89BF2C0783EA}" destId="{F70A7BFC-C476-4321-B10F-4592A9B61FF0}" srcOrd="4" destOrd="0" parTransId="{5D3129CB-A21F-46C0-A45F-7F607986E950}" sibTransId="{B038D861-DB9F-4534-BCF8-37E489E80A7D}"/>
    <dgm:cxn modelId="{6150D07F-BB68-472B-8F25-C1445CAF5099}" type="presOf" srcId="{691F72E5-C03E-4F8A-BEBE-E7BBDA888498}" destId="{29E9EC40-377C-4E95-86DA-D3E6852DDC64}" srcOrd="1" destOrd="0" presId="urn:microsoft.com/office/officeart/2005/8/layout/pyramid1"/>
    <dgm:cxn modelId="{039DBD3D-6B74-419B-AE33-9D263AC48402}" type="presOf" srcId="{5B7FCDAD-6260-495F-99CE-83E82DE51455}" destId="{83BA7BE8-5727-412B-A0AA-C336AB670572}" srcOrd="0" destOrd="0" presId="urn:microsoft.com/office/officeart/2005/8/layout/pyramid1"/>
    <dgm:cxn modelId="{F6CCEF9A-7C83-453C-9513-696368380A6D}" type="presOf" srcId="{1B668435-51F5-4CBB-8477-FB141A0E9778}" destId="{02A70DCB-A731-4489-8C96-33D07D18D8FE}" srcOrd="0" destOrd="0" presId="urn:microsoft.com/office/officeart/2005/8/layout/pyramid1"/>
    <dgm:cxn modelId="{5F130B05-8A7C-43A6-8E9A-266F3E2D5A0F}" srcId="{BD33FE20-2BFC-4AE8-A34E-89BF2C0783EA}" destId="{691F72E5-C03E-4F8A-BEBE-E7BBDA888498}" srcOrd="1" destOrd="0" parTransId="{3AE3DEA7-9962-4F69-84C0-F8FBE93C1F0F}" sibTransId="{88BB1611-D0BD-4973-A10F-6A87F739A8B2}"/>
    <dgm:cxn modelId="{E68DFB03-0446-4DF9-9540-26187D0A7881}" srcId="{BD33FE20-2BFC-4AE8-A34E-89BF2C0783EA}" destId="{74E459C0-B433-443A-8E58-135E33003750}" srcOrd="0" destOrd="0" parTransId="{8E018D03-9C5B-410B-8EB3-C297DB8EDBE7}" sibTransId="{8EE2FD5F-B865-40CB-B9EA-D5D4BB05DAFB}"/>
    <dgm:cxn modelId="{3754303C-10B7-4EF4-8483-C30B35D04F5D}" type="presOf" srcId="{4B4B1014-5A07-4FBC-8AD3-B664623961CF}" destId="{C24D4C57-077D-4372-BA67-11E76B36A506}" srcOrd="1" destOrd="0" presId="urn:microsoft.com/office/officeart/2005/8/layout/pyramid1"/>
    <dgm:cxn modelId="{F0AC48A1-B01A-41B4-9251-72EBBE6F26BC}" srcId="{BD33FE20-2BFC-4AE8-A34E-89BF2C0783EA}" destId="{5B7FCDAD-6260-495F-99CE-83E82DE51455}" srcOrd="2" destOrd="0" parTransId="{C8311A49-E6EC-4674-8A7A-19FF54943A4A}" sibTransId="{582EB290-F703-4335-9AA3-6A72BFCFD8A1}"/>
    <dgm:cxn modelId="{198FF26C-C90F-4C91-87A7-A1600BDFE279}" type="presOf" srcId="{691F72E5-C03E-4F8A-BEBE-E7BBDA888498}" destId="{E86DB2EB-679B-4379-B609-1E1929B5DF7E}" srcOrd="0" destOrd="0" presId="urn:microsoft.com/office/officeart/2005/8/layout/pyramid1"/>
    <dgm:cxn modelId="{8C936658-7550-4F14-B275-48732E0F28E3}" srcId="{BD33FE20-2BFC-4AE8-A34E-89BF2C0783EA}" destId="{4B4B1014-5A07-4FBC-8AD3-B664623961CF}" srcOrd="3" destOrd="0" parTransId="{7DE8DC45-9155-4A01-95EF-2B55410625DA}" sibTransId="{AD5D0F33-9B13-474B-B5D4-15028D8F25D9}"/>
    <dgm:cxn modelId="{E7B311D9-8DA0-405A-AE3A-A2760EA51D24}" type="presOf" srcId="{BD33FE20-2BFC-4AE8-A34E-89BF2C0783EA}" destId="{FF1F0864-0EE8-48C1-BE6D-E87EFB9A1B77}" srcOrd="0" destOrd="0" presId="urn:microsoft.com/office/officeart/2005/8/layout/pyramid1"/>
    <dgm:cxn modelId="{AFD4E060-0C5B-4402-9950-8361DE0CB9A5}" srcId="{BD33FE20-2BFC-4AE8-A34E-89BF2C0783EA}" destId="{1B668435-51F5-4CBB-8477-FB141A0E9778}" srcOrd="5" destOrd="0" parTransId="{30508605-3325-49A5-9042-32B693E69D20}" sibTransId="{4D3077BD-4CF7-45CD-BBBC-B4593F319AC5}"/>
    <dgm:cxn modelId="{B815610E-9C3D-47CD-B695-26066BBE50C8}" type="presParOf" srcId="{FF1F0864-0EE8-48C1-BE6D-E87EFB9A1B77}" destId="{261FA5DB-973C-42BE-AAD3-CF452498A396}" srcOrd="0" destOrd="0" presId="urn:microsoft.com/office/officeart/2005/8/layout/pyramid1"/>
    <dgm:cxn modelId="{7C8E5784-52A6-4684-8C9A-98FB0F1E07C1}" type="presParOf" srcId="{261FA5DB-973C-42BE-AAD3-CF452498A396}" destId="{6DAA8504-D481-4CA0-AD89-7BC8932FD604}" srcOrd="0" destOrd="0" presId="urn:microsoft.com/office/officeart/2005/8/layout/pyramid1"/>
    <dgm:cxn modelId="{93247D6D-E393-4D22-BD5F-9E84C956B9ED}" type="presParOf" srcId="{261FA5DB-973C-42BE-AAD3-CF452498A396}" destId="{EC311625-0319-489E-9A29-4B6543E945EA}" srcOrd="1" destOrd="0" presId="urn:microsoft.com/office/officeart/2005/8/layout/pyramid1"/>
    <dgm:cxn modelId="{59E4C5FA-3F7E-40C2-9852-D4CED5BD01EB}" type="presParOf" srcId="{FF1F0864-0EE8-48C1-BE6D-E87EFB9A1B77}" destId="{E15E44D3-0D33-4410-937D-D0DAB8E35DD6}" srcOrd="1" destOrd="0" presId="urn:microsoft.com/office/officeart/2005/8/layout/pyramid1"/>
    <dgm:cxn modelId="{5A8A64BC-5F3C-4BEA-AF76-2A7A75D9CAF0}" type="presParOf" srcId="{E15E44D3-0D33-4410-937D-D0DAB8E35DD6}" destId="{E86DB2EB-679B-4379-B609-1E1929B5DF7E}" srcOrd="0" destOrd="0" presId="urn:microsoft.com/office/officeart/2005/8/layout/pyramid1"/>
    <dgm:cxn modelId="{ED291A25-6CCB-47F5-BCA3-783FF87864E7}" type="presParOf" srcId="{E15E44D3-0D33-4410-937D-D0DAB8E35DD6}" destId="{29E9EC40-377C-4E95-86DA-D3E6852DDC64}" srcOrd="1" destOrd="0" presId="urn:microsoft.com/office/officeart/2005/8/layout/pyramid1"/>
    <dgm:cxn modelId="{9C9A0DA7-6384-4BDC-9A61-14A67972ADD0}" type="presParOf" srcId="{FF1F0864-0EE8-48C1-BE6D-E87EFB9A1B77}" destId="{EAC986F9-D8DD-4A0E-9497-5689AB6F3213}" srcOrd="2" destOrd="0" presId="urn:microsoft.com/office/officeart/2005/8/layout/pyramid1"/>
    <dgm:cxn modelId="{B9B0321D-8D87-4E8C-B8ED-337AE172C092}" type="presParOf" srcId="{EAC986F9-D8DD-4A0E-9497-5689AB6F3213}" destId="{83BA7BE8-5727-412B-A0AA-C336AB670572}" srcOrd="0" destOrd="0" presId="urn:microsoft.com/office/officeart/2005/8/layout/pyramid1"/>
    <dgm:cxn modelId="{7B85A5F4-F325-485C-9A9C-44CA649B576B}" type="presParOf" srcId="{EAC986F9-D8DD-4A0E-9497-5689AB6F3213}" destId="{65266728-91AD-4E88-9074-E483C192C013}" srcOrd="1" destOrd="0" presId="urn:microsoft.com/office/officeart/2005/8/layout/pyramid1"/>
    <dgm:cxn modelId="{BEF60130-4867-4CDA-BA0C-344582FE4D9E}" type="presParOf" srcId="{FF1F0864-0EE8-48C1-BE6D-E87EFB9A1B77}" destId="{4B6E8BE3-2805-4F31-926D-10987F76173D}" srcOrd="3" destOrd="0" presId="urn:microsoft.com/office/officeart/2005/8/layout/pyramid1"/>
    <dgm:cxn modelId="{F1629350-5415-4F7F-A86B-928E460541B2}" type="presParOf" srcId="{4B6E8BE3-2805-4F31-926D-10987F76173D}" destId="{DFFF9C4F-29E8-4AD2-90FF-F97F75BC2B09}" srcOrd="0" destOrd="0" presId="urn:microsoft.com/office/officeart/2005/8/layout/pyramid1"/>
    <dgm:cxn modelId="{4C14DF8E-5B94-4032-BCF3-AA3C9B3548DC}" type="presParOf" srcId="{4B6E8BE3-2805-4F31-926D-10987F76173D}" destId="{C24D4C57-077D-4372-BA67-11E76B36A506}" srcOrd="1" destOrd="0" presId="urn:microsoft.com/office/officeart/2005/8/layout/pyramid1"/>
    <dgm:cxn modelId="{DB71F4AC-5F0E-455D-ADF8-7D8718E96727}" type="presParOf" srcId="{FF1F0864-0EE8-48C1-BE6D-E87EFB9A1B77}" destId="{E03398DF-1A01-4B4B-9356-C55CE8F492C2}" srcOrd="4" destOrd="0" presId="urn:microsoft.com/office/officeart/2005/8/layout/pyramid1"/>
    <dgm:cxn modelId="{42000CCE-7189-46E6-B062-6765FF5B8961}" type="presParOf" srcId="{E03398DF-1A01-4B4B-9356-C55CE8F492C2}" destId="{C228A044-F7C3-44A4-B9EB-A8BEC1DC8F34}" srcOrd="0" destOrd="0" presId="urn:microsoft.com/office/officeart/2005/8/layout/pyramid1"/>
    <dgm:cxn modelId="{598E3067-8725-4A88-978A-D697A590BCAE}" type="presParOf" srcId="{E03398DF-1A01-4B4B-9356-C55CE8F492C2}" destId="{A57DB9B0-7883-4790-BB9D-537447B19D9B}" srcOrd="1" destOrd="0" presId="urn:microsoft.com/office/officeart/2005/8/layout/pyramid1"/>
    <dgm:cxn modelId="{93903F42-9816-4144-A7D9-9B5E7C4863D7}" type="presParOf" srcId="{FF1F0864-0EE8-48C1-BE6D-E87EFB9A1B77}" destId="{8B755941-90F7-4540-8610-4C96E28F73DC}" srcOrd="5" destOrd="0" presId="urn:microsoft.com/office/officeart/2005/8/layout/pyramid1"/>
    <dgm:cxn modelId="{0B7DC17B-FA57-48CC-AC0E-FBD2F7F35D6A}" type="presParOf" srcId="{8B755941-90F7-4540-8610-4C96E28F73DC}" destId="{02A70DCB-A731-4489-8C96-33D07D18D8FE}" srcOrd="0" destOrd="0" presId="urn:microsoft.com/office/officeart/2005/8/layout/pyramid1"/>
    <dgm:cxn modelId="{3745AC9B-C45D-400C-993D-58DF645D0E53}" type="presParOf" srcId="{8B755941-90F7-4540-8610-4C96E28F73DC}" destId="{D802E78C-5517-4E1B-8610-B41511B0A3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8" tIns="47754" rIns="95508" bIns="4775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fld id="{08BB59F1-396E-405F-BBA7-82A6502DE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331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2400" y="1279525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12900" y="5519738"/>
            <a:ext cx="47815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8" tIns="47754" rIns="95508" bIns="4775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fld id="{4C6EC75C-2C08-42D5-8122-10D27F7EF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4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12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13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14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19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20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 b="0" smtClean="0"/>
              <a:t>© 2008 Maria M. Oliveira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99F0130-3BBD-446F-AB6C-EBD2CCBEF1C4}" type="slidenum">
              <a:rPr lang="en-US" sz="1300" b="0" smtClean="0"/>
              <a:pPr eaLnBrk="1" hangingPunct="1"/>
              <a:t>2</a:t>
            </a:fld>
            <a:endParaRPr lang="en-US" sz="1300" b="0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2514"/>
            <a:ext cx="5683886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22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23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24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29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30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32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33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34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39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40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42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43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44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Aude Gabrielsen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49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50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51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52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53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54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55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56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58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7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8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9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pt-PT" smtClean="0"/>
              <a:t>© 2010 Sónia Pereira</a:t>
            </a: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44B38-0EB5-4BA9-A062-6DA6A1862A73}" type="slidenum">
              <a:rPr lang="en-US"/>
              <a:pPr/>
              <a:t>10</a:t>
            </a:fld>
            <a:endParaRPr 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6"/>
          <p:cNvSpPr>
            <a:spLocks noChangeArrowheads="1"/>
          </p:cNvSpPr>
          <p:nvPr userDrawn="1"/>
        </p:nvSpPr>
        <p:spPr bwMode="auto">
          <a:xfrm rot="16200000">
            <a:off x="6822281" y="-2250281"/>
            <a:ext cx="71438" cy="457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latin typeface="Arial" pitchFamily="-111" charset="0"/>
              <a:ea typeface="+mn-ea"/>
            </a:endParaRPr>
          </a:p>
        </p:txBody>
      </p:sp>
      <p:pic>
        <p:nvPicPr>
          <p:cNvPr id="5" name="Picture 1039" descr="UPINlogo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4813"/>
            <a:ext cx="216058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40"/>
          <p:cNvGrpSpPr>
            <a:grpSpLocks/>
          </p:cNvGrpSpPr>
          <p:nvPr userDrawn="1"/>
        </p:nvGrpSpPr>
        <p:grpSpPr bwMode="auto">
          <a:xfrm>
            <a:off x="0" y="6034088"/>
            <a:ext cx="9144000" cy="823912"/>
            <a:chOff x="0" y="2577"/>
            <a:chExt cx="5760" cy="519"/>
          </a:xfrm>
        </p:grpSpPr>
        <p:sp>
          <p:nvSpPr>
            <p:cNvPr id="7" name="Rectangle 1041"/>
            <p:cNvSpPr>
              <a:spLocks noChangeArrowheads="1"/>
            </p:cNvSpPr>
            <p:nvPr userDrawn="1"/>
          </p:nvSpPr>
          <p:spPr bwMode="auto">
            <a:xfrm>
              <a:off x="0" y="2577"/>
              <a:ext cx="5760" cy="519"/>
            </a:xfrm>
            <a:prstGeom prst="rect">
              <a:avLst/>
            </a:prstGeom>
            <a:solidFill>
              <a:srgbClr val="336699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-111" charset="0"/>
                <a:ea typeface="+mn-ea"/>
              </a:endParaRPr>
            </a:p>
          </p:txBody>
        </p:sp>
        <p:pic>
          <p:nvPicPr>
            <p:cNvPr id="8" name="Picture 1042" descr="UPORTO_positivo_fundoopaco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1" y="2587"/>
              <a:ext cx="141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55895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7D0FC11-FAAA-4D44-9532-ED0A8D34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476250"/>
            <a:ext cx="1730375" cy="5545138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476250"/>
            <a:ext cx="5040312" cy="5545138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476250"/>
            <a:ext cx="6491287" cy="865188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4211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00663" y="1600200"/>
            <a:ext cx="3386137" cy="44211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1" descr="UPINlogo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82600"/>
            <a:ext cx="18732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2124075" y="1268413"/>
            <a:ext cx="6551613" cy="71437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 b="0">
              <a:solidFill>
                <a:srgbClr val="FF3300"/>
              </a:solidFill>
              <a:latin typeface="Times New Roman" pitchFamily="-111" charset="0"/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476250"/>
            <a:ext cx="64912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30" name="Group 15"/>
          <p:cNvGrpSpPr>
            <a:grpSpLocks/>
          </p:cNvGrpSpPr>
          <p:nvPr userDrawn="1"/>
        </p:nvGrpSpPr>
        <p:grpSpPr bwMode="auto">
          <a:xfrm>
            <a:off x="0" y="6034088"/>
            <a:ext cx="9144000" cy="823912"/>
            <a:chOff x="0" y="2577"/>
            <a:chExt cx="5760" cy="519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2577"/>
              <a:ext cx="5760" cy="519"/>
            </a:xfrm>
            <a:prstGeom prst="rect">
              <a:avLst/>
            </a:prstGeom>
            <a:solidFill>
              <a:srgbClr val="336699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-111" charset="0"/>
                <a:ea typeface="+mn-ea"/>
              </a:endParaRPr>
            </a:p>
          </p:txBody>
        </p:sp>
        <p:pic>
          <p:nvPicPr>
            <p:cNvPr id="1032" name="Picture 13" descr="UPORTO_positivo_fundoopaco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41" y="2587"/>
              <a:ext cx="141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effectLst>
            <a:outerShdw blurRad="38100" dist="38100" dir="2700000" algn="tl">
              <a:srgbClr val="DDDDDD"/>
            </a:outerShdw>
          </a:effectLst>
          <a:latin typeface="Trebuchet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page/fp7_cal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rdis.europa.eu/partners/web/guest/hom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tp://ftp.cordis.europa.eu/pub/fp7/docs/financialguide_en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agabrielsen@reit.up.p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pin.up.pt/" TargetMode="External"/><Relationship Id="rId4" Type="http://schemas.openxmlformats.org/officeDocument/2006/relationships/hyperlink" Target="mailto:soniapereira@reit.up.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643182"/>
            <a:ext cx="81439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Porto Innovation</a:t>
            </a:r>
          </a:p>
          <a:p>
            <a:endParaRPr lang="pt-PT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PT" sz="3600" dirty="0" smtClean="0">
                <a:latin typeface="Calibri" pitchFamily="34" charset="0"/>
                <a:cs typeface="Calibri" pitchFamily="34" charset="0"/>
              </a:rPr>
              <a:t>ERA NET - </a:t>
            </a:r>
            <a:r>
              <a:rPr lang="pt-PT" sz="3600" smtClean="0">
                <a:latin typeface="Calibri" pitchFamily="34" charset="0"/>
                <a:cs typeface="Calibri" pitchFamily="34" charset="0"/>
              </a:rPr>
              <a:t>New INDIGO</a:t>
            </a:r>
            <a:endParaRPr lang="pt-PT" sz="3600" dirty="0" smtClean="0">
              <a:latin typeface="Calibri" pitchFamily="34" charset="0"/>
              <a:cs typeface="Calibri" pitchFamily="34" charset="0"/>
            </a:endParaRPr>
          </a:p>
          <a:p>
            <a:endParaRPr lang="pt-PT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PT" sz="2800" dirty="0" smtClean="0">
                <a:latin typeface="Calibri" pitchFamily="34" charset="0"/>
                <a:cs typeface="Calibri" pitchFamily="34" charset="0"/>
              </a:rPr>
              <a:t>9 </a:t>
            </a:r>
            <a:r>
              <a:rPr lang="pt-PT" sz="2800" dirty="0" err="1" smtClean="0">
                <a:latin typeface="Calibri" pitchFamily="34" charset="0"/>
                <a:cs typeface="Calibri" pitchFamily="34" charset="0"/>
              </a:rPr>
              <a:t>September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 2011 | IBMC</a:t>
            </a:r>
            <a:endParaRPr lang="pt-PT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Identification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of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pt-PT" sz="27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Call</a:t>
            </a:r>
            <a:endParaRPr kumimoji="0" lang="pt-PT" sz="27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830010"/>
            <a:ext cx="435999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PT" sz="2200" dirty="0" err="1" smtClean="0">
                <a:latin typeface="Calibri" pitchFamily="34" charset="0"/>
                <a:cs typeface="Calibri" pitchFamily="34" charset="0"/>
              </a:rPr>
              <a:t>Identify</a:t>
            </a:r>
            <a:r>
              <a:rPr lang="pt-PT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dirty="0" err="1" smtClean="0">
                <a:latin typeface="Calibri" pitchFamily="34" charset="0"/>
                <a:cs typeface="Calibri" pitchFamily="34" charset="0"/>
              </a:rPr>
              <a:t>call</a:t>
            </a:r>
            <a:r>
              <a:rPr lang="pt-PT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200" i="1" dirty="0" err="1" smtClean="0">
                <a:latin typeface="Calibri" pitchFamily="34" charset="0"/>
                <a:cs typeface="Calibri" pitchFamily="34" charset="0"/>
              </a:rPr>
              <a:t>Call</a:t>
            </a:r>
            <a:r>
              <a:rPr lang="pt-PT" sz="2200" i="1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200" i="1" dirty="0" err="1" smtClean="0">
                <a:latin typeface="Calibri" pitchFamily="34" charset="0"/>
                <a:cs typeface="Calibri" pitchFamily="34" charset="0"/>
              </a:rPr>
              <a:t>Proposals</a:t>
            </a:r>
            <a:r>
              <a:rPr lang="pt-PT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lvl="0" indent="-457200" algn="l"/>
            <a:endParaRPr lang="pt-PT" sz="22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en-US" sz="2200" b="0" dirty="0" smtClean="0">
                <a:latin typeface="Calibri" pitchFamily="34" charset="0"/>
                <a:cs typeface="Calibri" pitchFamily="34" charset="0"/>
                <a:hlinkClick r:id="rId3"/>
              </a:rPr>
              <a:t>Participant Portal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– Look and download of the key documents</a:t>
            </a:r>
          </a:p>
          <a:p>
            <a:pPr marL="914400" lvl="1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Call Fiche</a:t>
            </a:r>
          </a:p>
          <a:p>
            <a:pPr marL="914400" lvl="1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Work Programme</a:t>
            </a:r>
          </a:p>
          <a:p>
            <a:pPr marL="914400" lvl="1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Guide for Applicants</a:t>
            </a:r>
          </a:p>
          <a:p>
            <a:pPr marL="914400" lvl="1" indent="-457200" algn="l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0" i="1" dirty="0" smtClean="0">
                <a:latin typeface="Calibri" pitchFamily="34" charset="0"/>
                <a:cs typeface="Calibri" pitchFamily="34" charset="0"/>
              </a:rPr>
              <a:t>Additional information: Financial &amp; Evaluation Guides, </a:t>
            </a:r>
            <a:r>
              <a:rPr lang="en-US" sz="2200" b="0" i="1" dirty="0" err="1" smtClean="0">
                <a:latin typeface="Calibri" pitchFamily="34" charset="0"/>
                <a:cs typeface="Calibri" pitchFamily="34" charset="0"/>
              </a:rPr>
              <a:t>etc</a:t>
            </a:r>
            <a:endParaRPr lang="en-US" sz="2200" b="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9752" r="15821" b="9731"/>
          <a:stretch/>
        </p:blipFill>
        <p:spPr bwMode="auto">
          <a:xfrm>
            <a:off x="5015480" y="1944128"/>
            <a:ext cx="4021016" cy="29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Key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documents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Call</a:t>
            </a:r>
            <a:r>
              <a:rPr kumimoji="0" lang="pt-PT" sz="27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Fiche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17794" r="17015" b="25492"/>
          <a:stretch/>
        </p:blipFill>
        <p:spPr bwMode="auto">
          <a:xfrm>
            <a:off x="205375" y="2520192"/>
            <a:ext cx="3317569" cy="22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55880" r="48815" b="36826"/>
          <a:stretch/>
        </p:blipFill>
        <p:spPr bwMode="auto">
          <a:xfrm>
            <a:off x="112271" y="3791816"/>
            <a:ext cx="2870277" cy="625296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9752" r="30149" b="6706"/>
          <a:stretch/>
        </p:blipFill>
        <p:spPr bwMode="auto">
          <a:xfrm>
            <a:off x="4825918" y="1484784"/>
            <a:ext cx="37120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995936" y="3300119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Key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documents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Work</a:t>
            </a:r>
            <a:r>
              <a:rPr kumimoji="0" lang="pt-PT" sz="27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programme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17794" r="17015" b="25492"/>
          <a:stretch/>
        </p:blipFill>
        <p:spPr bwMode="auto">
          <a:xfrm>
            <a:off x="205375" y="2520192"/>
            <a:ext cx="3317569" cy="22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52219" r="52059" b="40935"/>
          <a:stretch/>
        </p:blipFill>
        <p:spPr bwMode="auto">
          <a:xfrm>
            <a:off x="123487" y="3662666"/>
            <a:ext cx="2438545" cy="586853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8725" r="30000" b="4667"/>
          <a:stretch/>
        </p:blipFill>
        <p:spPr bwMode="auto">
          <a:xfrm>
            <a:off x="4860032" y="1324998"/>
            <a:ext cx="3721661" cy="52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851920" y="3300119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2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Key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documents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WP </a:t>
            </a:r>
            <a:r>
              <a:rPr kumimoji="0" lang="pt-PT" sz="27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kumimoji="0" lang="pt-PT" sz="27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topic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8725" r="30000" b="4667"/>
          <a:stretch/>
        </p:blipFill>
        <p:spPr bwMode="auto">
          <a:xfrm>
            <a:off x="344038" y="1772816"/>
            <a:ext cx="3289613" cy="46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9752" r="30149" b="5114"/>
          <a:stretch/>
        </p:blipFill>
        <p:spPr bwMode="auto">
          <a:xfrm>
            <a:off x="5043209" y="1304655"/>
            <a:ext cx="3745431" cy="525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143372" y="3300119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8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topic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WP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26238" r="24179" b="47622"/>
          <a:stretch/>
        </p:blipFill>
        <p:spPr bwMode="auto">
          <a:xfrm>
            <a:off x="107504" y="2411022"/>
            <a:ext cx="4433349" cy="145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26876" r="24029" b="48252"/>
          <a:stretch/>
        </p:blipFill>
        <p:spPr bwMode="auto">
          <a:xfrm>
            <a:off x="111667" y="2475791"/>
            <a:ext cx="4429186" cy="13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11274" r="24129" b="10000"/>
          <a:stretch/>
        </p:blipFill>
        <p:spPr bwMode="auto">
          <a:xfrm>
            <a:off x="4625459" y="1556792"/>
            <a:ext cx="4424685" cy="434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03424"/>
              </p:ext>
            </p:extLst>
          </p:nvPr>
        </p:nvGraphicFramePr>
        <p:xfrm>
          <a:off x="357158" y="1916832"/>
          <a:ext cx="8501120" cy="369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071702"/>
                <a:gridCol w="1785950"/>
                <a:gridCol w="1857388"/>
                <a:gridCol w="1428758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Funding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scheme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1229668"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Projects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(CP)</a:t>
                      </a:r>
                      <a:endParaRPr lang="pt-PT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New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knowledge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technologies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products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demonstration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activities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pt-PT" altLang="zh-CN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common</a:t>
                      </a:r>
                      <a:r>
                        <a:rPr lang="pt-PT" altLang="zh-CN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ressources</a:t>
                      </a:r>
                      <a:r>
                        <a:rPr lang="pt-PT" altLang="zh-CN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for </a:t>
                      </a:r>
                      <a:r>
                        <a:rPr lang="pt-PT" altLang="zh-CN" sz="16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Small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medium-scale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focused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Project (STREP)</a:t>
                      </a:r>
                      <a:endParaRPr lang="pt-PT" sz="1600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Well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defined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aim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Work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plan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strict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SICA – </a:t>
                      </a:r>
                      <a:r>
                        <a:rPr lang="pt-PT" sz="160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Specific</a:t>
                      </a:r>
                      <a:r>
                        <a:rPr lang="pt-PT" sz="1600" baseline="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International</a:t>
                      </a:r>
                      <a:r>
                        <a:rPr lang="pt-PT" sz="1600" baseline="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Cooperation</a:t>
                      </a:r>
                      <a:r>
                        <a:rPr lang="pt-PT" sz="1600" baseline="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endParaRPr lang="pt-PT" sz="16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SME-targeted</a:t>
                      </a:r>
                      <a:r>
                        <a:rPr lang="pt-PT" sz="1600" baseline="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  <a:r>
                        <a:rPr lang="pt-PT" sz="1600" baseline="0" dirty="0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6699"/>
                          </a:solidFill>
                          <a:latin typeface="Calibri" pitchFamily="34" charset="0"/>
                          <a:cs typeface="Calibri" pitchFamily="34" charset="0"/>
                        </a:rPr>
                        <a:t>projects</a:t>
                      </a:r>
                      <a:endParaRPr lang="pt-PT" sz="1600" dirty="0" smtClean="0">
                        <a:solidFill>
                          <a:srgbClr val="0066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 vMerge="1">
                  <a:txBody>
                    <a:bodyPr/>
                    <a:lstStyle/>
                    <a:p>
                      <a:pPr algn="ctr"/>
                      <a:endParaRPr lang="pt-PT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Large</a:t>
                      </a:r>
                      <a:r>
                        <a:rPr lang="pt-PT" sz="1600" baseline="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-scale</a:t>
                      </a:r>
                      <a:r>
                        <a:rPr lang="pt-PT" sz="1600" baseline="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Integrating</a:t>
                      </a:r>
                      <a:r>
                        <a:rPr lang="pt-PT" sz="1600" baseline="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Project (IP)</a:t>
                      </a:r>
                      <a:endParaRPr lang="pt-PT" sz="1600" dirty="0" smtClean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Project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with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large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aim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  <a:endParaRPr lang="pt-PT" sz="16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Autonomous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management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Network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Excellence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NoE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PT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pt-PT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Common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rogramme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implementation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activities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between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organizations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strategic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domain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Long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collaboration</a:t>
                      </a:r>
                      <a:endParaRPr lang="pt-PT" sz="16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Funding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scheme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13292"/>
              </p:ext>
            </p:extLst>
          </p:nvPr>
        </p:nvGraphicFramePr>
        <p:xfrm>
          <a:off x="357158" y="1983116"/>
          <a:ext cx="850112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571768"/>
                <a:gridCol w="1285884"/>
                <a:gridCol w="328614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Funding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scheme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for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benefit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SMEs</a:t>
                      </a:r>
                      <a:endParaRPr lang="pt-PT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 to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MEs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to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subcontract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R&amp;D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Coordination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(CSA)</a:t>
                      </a:r>
                      <a:endParaRPr lang="pt-PT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to R&amp;D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activities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politics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Networking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exchange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experience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transnational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access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transnacional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infrastructures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studies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conference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altLang="zh-CN" sz="1600" b="0" dirty="0" err="1" smtClean="0">
                          <a:latin typeface="Calibri" pitchFamily="34" charset="0"/>
                          <a:cs typeface="Calibri" pitchFamily="34" charset="0"/>
                        </a:rPr>
                        <a:t>organizations</a:t>
                      </a:r>
                      <a:r>
                        <a:rPr lang="pt-PT" altLang="zh-CN" sz="1600" b="0" dirty="0" smtClean="0">
                          <a:latin typeface="Calibri" pitchFamily="34" charset="0"/>
                          <a:cs typeface="Calibri" pitchFamily="34" charset="0"/>
                        </a:rPr>
                        <a:t>, etc.</a:t>
                      </a:r>
                    </a:p>
                    <a:p>
                      <a:pPr algn="ctr"/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Coordination</a:t>
                      </a:r>
                      <a:r>
                        <a:rPr lang="pt-PT" sz="1600" baseline="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r>
                        <a:rPr lang="pt-PT" sz="1600" baseline="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(CA)</a:t>
                      </a:r>
                      <a:endParaRPr lang="pt-PT" sz="1600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Support to activities of management and networking of research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 least 1 consortium</a:t>
                      </a:r>
                      <a:endParaRPr lang="pt-PT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 vMerge="1">
                  <a:txBody>
                    <a:bodyPr/>
                    <a:lstStyle/>
                    <a:p>
                      <a:pPr algn="ctr"/>
                      <a:endParaRPr lang="pt-PT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Specific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r>
                        <a:rPr lang="pt-PT" sz="1600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 (SA)</a:t>
                      </a:r>
                      <a:endParaRPr lang="pt-PT" sz="1600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Implementation of frameworks and definition and development of politics for the scientific communities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 least 1 partner</a:t>
                      </a:r>
                      <a:endParaRPr lang="pt-PT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Funding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scheme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5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Key</a:t>
            </a:r>
            <a:r>
              <a:rPr kumimoji="0" lang="pt-PT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documents</a:t>
            </a:r>
            <a:r>
              <a:rPr kumimoji="0" lang="pt-PT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Guide</a:t>
            </a:r>
            <a:r>
              <a:rPr kumimoji="0" lang="pt-PT" sz="2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for </a:t>
            </a:r>
            <a:r>
              <a:rPr kumimoji="0" lang="pt-PT" sz="2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Applicants</a:t>
            </a:r>
            <a:endParaRPr kumimoji="0" lang="pt-PT" sz="2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17794" r="17015" b="25492"/>
          <a:stretch/>
        </p:blipFill>
        <p:spPr bwMode="auto">
          <a:xfrm>
            <a:off x="205375" y="2520192"/>
            <a:ext cx="3317569" cy="22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t="58428" r="39403" b="28200"/>
          <a:stretch/>
        </p:blipFill>
        <p:spPr bwMode="auto">
          <a:xfrm>
            <a:off x="29555" y="3899767"/>
            <a:ext cx="3452445" cy="917739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t="9752" r="30149" b="5114"/>
          <a:stretch/>
        </p:blipFill>
        <p:spPr bwMode="auto">
          <a:xfrm>
            <a:off x="5004047" y="1364266"/>
            <a:ext cx="3689387" cy="52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072504" y="3501008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9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Guide</a:t>
            </a:r>
            <a:r>
              <a:rPr lang="pt-PT" sz="27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pt-PT" sz="27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Applicants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857620" y="3578146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281" y="1844824"/>
            <a:ext cx="4476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document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Information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funding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scheme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criteria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participation</a:t>
            </a:r>
            <a:r>
              <a:rPr lang="pt-PT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submission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Check-list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Annexes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Evaluation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criteria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pt-PT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Details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form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form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B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t="9752" r="30149" b="5114"/>
          <a:stretch/>
        </p:blipFill>
        <p:spPr bwMode="auto">
          <a:xfrm>
            <a:off x="107504" y="1358317"/>
            <a:ext cx="3689387" cy="52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4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roject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elaboration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process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79388" y="1628775"/>
            <a:ext cx="46783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r>
              <a:rPr lang="pt-PT" sz="1600" dirty="0">
                <a:latin typeface="Trebuchet MS" pitchFamily="34" charset="0"/>
                <a:ea typeface="ＭＳ Ｐゴシック" pitchFamily="-111" charset="-128"/>
              </a:rPr>
              <a:t>	</a:t>
            </a:r>
          </a:p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r>
              <a:rPr lang="pt-PT" sz="1600" dirty="0">
                <a:latin typeface="Trebuchet MS" pitchFamily="34" charset="0"/>
                <a:ea typeface="ＭＳ Ｐゴシック" pitchFamily="-111" charset="-128"/>
              </a:rPr>
              <a:t>	</a:t>
            </a:r>
            <a:endParaRPr lang="en-GB" sz="2000" dirty="0">
              <a:solidFill>
                <a:srgbClr val="404040"/>
              </a:solidFill>
              <a:latin typeface="Trebuchet MS" pitchFamily="34" charset="0"/>
              <a:ea typeface="ＭＳ Ｐゴシック" pitchFamily="-111" charset="-128"/>
            </a:endParaRPr>
          </a:p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r>
              <a:rPr lang="en-GB" sz="2000" dirty="0">
                <a:solidFill>
                  <a:srgbClr val="404040"/>
                </a:solidFill>
                <a:latin typeface="Trebuchet MS" pitchFamily="34" charset="0"/>
                <a:ea typeface="ＭＳ Ｐゴシック" pitchFamily="-111" charset="-128"/>
              </a:rPr>
              <a:t>	Funded in 2004, as the University of Porto Knowledge Transfer Office.</a:t>
            </a:r>
          </a:p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endParaRPr lang="en-GB" sz="2000" dirty="0">
              <a:solidFill>
                <a:srgbClr val="404040"/>
              </a:solidFill>
              <a:latin typeface="Trebuchet MS" pitchFamily="34" charset="0"/>
              <a:ea typeface="ＭＳ Ｐゴシック" pitchFamily="-111" charset="-128"/>
            </a:endParaRPr>
          </a:p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r>
              <a:rPr lang="en-GB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-111" charset="-128"/>
              </a:rPr>
              <a:t>	</a:t>
            </a:r>
            <a:endParaRPr lang="en-GB" sz="2400" dirty="0">
              <a:solidFill>
                <a:srgbClr val="404040"/>
              </a:solidFill>
              <a:latin typeface="Trebuchet MS" pitchFamily="34" charset="0"/>
              <a:ea typeface="ＭＳ Ｐゴシック" pitchFamily="-111" charset="-128"/>
            </a:endParaRPr>
          </a:p>
          <a:p>
            <a:pPr marL="457200" indent="-457200" algn="l">
              <a:spcBef>
                <a:spcPct val="20000"/>
              </a:spcBef>
              <a:spcAft>
                <a:spcPct val="30000"/>
              </a:spcAft>
              <a:buFont typeface="Wingdings 3" pitchFamily="18" charset="2"/>
              <a:buNone/>
              <a:defRPr/>
            </a:pPr>
            <a:r>
              <a:rPr lang="en-GB" sz="1800" dirty="0">
                <a:solidFill>
                  <a:srgbClr val="404040"/>
                </a:solidFill>
                <a:latin typeface="Trebuchet MS" pitchFamily="34" charset="0"/>
                <a:ea typeface="ＭＳ Ｐゴシック" pitchFamily="-111" charset="-128"/>
              </a:rPr>
              <a:t>	</a:t>
            </a:r>
            <a:endParaRPr lang="pt-PT" sz="2000" b="0" dirty="0">
              <a:solidFill>
                <a:srgbClr val="404040"/>
              </a:solidFill>
              <a:latin typeface="Trebuchet MS" pitchFamily="34" charset="0"/>
              <a:ea typeface="ＭＳ Ｐゴシック" pitchFamily="-111" charset="-128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0" y="5715000"/>
            <a:ext cx="363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© 2008 Maria M. Oliveira</a:t>
            </a: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3131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063" y="4786313"/>
            <a:ext cx="8143875" cy="100012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Calibri" charset="0"/>
                <a:ea typeface="Times New Roman" pitchFamily="18" charset="0"/>
              </a:rPr>
              <a:t>Promote sustainable forms of knowledge and technology transfer and strengthen 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Times New Roman" pitchFamily="18" charset="0"/>
              </a:rPr>
              <a:t>U.Porto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Times New Roman" pitchFamily="18" charset="0"/>
              </a:rPr>
              <a:t> links to industry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UPIN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EPSS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51037"/>
            <a:ext cx="3101312" cy="4681754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2518982"/>
            <a:ext cx="1910843" cy="351380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4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EPSS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registration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5" t="14807" r="16119" b="38069"/>
          <a:stretch/>
        </p:blipFill>
        <p:spPr bwMode="auto">
          <a:xfrm>
            <a:off x="107504" y="3005945"/>
            <a:ext cx="3766782" cy="201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4071364" y="3672796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t="34230" r="40497" b="48258"/>
          <a:stretch/>
        </p:blipFill>
        <p:spPr bwMode="auto">
          <a:xfrm>
            <a:off x="35496" y="3671568"/>
            <a:ext cx="3406300" cy="1135489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10001" r="20349" b="7850"/>
          <a:stretch/>
        </p:blipFill>
        <p:spPr bwMode="auto">
          <a:xfrm>
            <a:off x="4860032" y="2226494"/>
            <a:ext cx="4209909" cy="357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9752" r="20697" b="4160"/>
          <a:stretch/>
        </p:blipFill>
        <p:spPr bwMode="auto">
          <a:xfrm>
            <a:off x="3779912" y="1556792"/>
            <a:ext cx="5369162" cy="482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EPSS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registration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10001" r="20349" b="7850"/>
          <a:stretch/>
        </p:blipFill>
        <p:spPr bwMode="auto">
          <a:xfrm>
            <a:off x="146067" y="2780928"/>
            <a:ext cx="3129789" cy="26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t="45694" r="37416" b="45221"/>
          <a:stretch/>
        </p:blipFill>
        <p:spPr bwMode="auto">
          <a:xfrm>
            <a:off x="1442211" y="3726271"/>
            <a:ext cx="1206449" cy="521669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1841773"/>
            <a:ext cx="376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coordinator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only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275856" y="3789746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r="36873" b="15333"/>
          <a:stretch/>
        </p:blipFill>
        <p:spPr bwMode="auto">
          <a:xfrm>
            <a:off x="1187624" y="1556792"/>
            <a:ext cx="6637478" cy="45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EPSS - Passwords</a:t>
            </a:r>
            <a:endParaRPr lang="pt-PT" sz="27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83568" y="4700076"/>
            <a:ext cx="3172342" cy="1345922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EPSS use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10001" r="20349" b="7850"/>
          <a:stretch/>
        </p:blipFill>
        <p:spPr bwMode="auto">
          <a:xfrm>
            <a:off x="146067" y="2780928"/>
            <a:ext cx="3129789" cy="26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1841773"/>
            <a:ext cx="376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partners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13956" y="3789746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3" t="50090" r="29782" b="37968"/>
          <a:stretch/>
        </p:blipFill>
        <p:spPr bwMode="auto">
          <a:xfrm>
            <a:off x="1528549" y="3944203"/>
            <a:ext cx="1665027" cy="545910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9752" r="25624" b="34897"/>
          <a:stretch/>
        </p:blipFill>
        <p:spPr bwMode="auto">
          <a:xfrm>
            <a:off x="3904414" y="2297586"/>
            <a:ext cx="5182694" cy="3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7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2531350"/>
            <a:ext cx="1890797" cy="3491916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8"/>
            <a:ext cx="1910843" cy="463739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459460" y="2226966"/>
            <a:ext cx="1370537" cy="377756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criteria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requirements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8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0034" y="1571612"/>
            <a:ext cx="8429684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criteria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requirements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/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 algn="l"/>
            <a:r>
              <a:rPr lang="pt-PT" sz="2400" b="0" i="1" dirty="0" err="1" smtClean="0">
                <a:latin typeface="Calibri" pitchFamily="34" charset="0"/>
                <a:cs typeface="Calibri" pitchFamily="34" charset="0"/>
              </a:rPr>
              <a:t>Call</a:t>
            </a:r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 Fiche/</a:t>
            </a:r>
            <a:r>
              <a:rPr lang="pt-PT" sz="2400" b="0" i="1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i="1" dirty="0" err="1" smtClean="0">
                <a:latin typeface="Calibri" pitchFamily="34" charset="0"/>
                <a:cs typeface="Calibri" pitchFamily="34" charset="0"/>
              </a:rPr>
              <a:t>Programme</a:t>
            </a:r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pt-PT" sz="2400" b="0" i="1" dirty="0" err="1" smtClean="0">
                <a:latin typeface="Calibri" pitchFamily="34" charset="0"/>
                <a:cs typeface="Calibri" pitchFamily="34" charset="0"/>
              </a:rPr>
              <a:t>Guide</a:t>
            </a:r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i="1" dirty="0" err="1" smtClean="0">
                <a:latin typeface="Calibri" pitchFamily="34" charset="0"/>
                <a:cs typeface="Calibri" pitchFamily="34" charset="0"/>
              </a:rPr>
              <a:t>Applicants</a:t>
            </a:r>
            <a:r>
              <a:rPr lang="pt-PT" sz="2400" b="0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Deadline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submitting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proposals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Maximum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EC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amount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contributed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applicable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Project’s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characteristics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’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characteristics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Eligible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countries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criteria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requirements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26876" r="24029" b="48252"/>
          <a:stretch/>
        </p:blipFill>
        <p:spPr bwMode="auto">
          <a:xfrm>
            <a:off x="111667" y="2547799"/>
            <a:ext cx="4429186" cy="13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16003" r="24029" b="5622"/>
          <a:stretch/>
        </p:blipFill>
        <p:spPr bwMode="auto">
          <a:xfrm>
            <a:off x="4575300" y="1628800"/>
            <a:ext cx="4457216" cy="43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criteria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requirements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7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4"/>
            <a:ext cx="1734407" cy="463834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8"/>
            <a:ext cx="1910843" cy="463739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82" y="3726326"/>
            <a:ext cx="1526916" cy="227820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Developing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Developing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571612"/>
            <a:ext cx="835824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Developing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Draft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plan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duration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Draft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tasks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phase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phase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’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profiles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involved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(R&amp;D centres, SMES,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skills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required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e Conteúdo 2"/>
          <p:cNvSpPr>
            <a:spLocks noGrp="1"/>
          </p:cNvSpPr>
          <p:nvPr>
            <p:ph idx="1"/>
          </p:nvPr>
        </p:nvSpPr>
        <p:spPr>
          <a:xfrm>
            <a:off x="714375" y="1960140"/>
            <a:ext cx="7972425" cy="3917132"/>
          </a:xfrm>
        </p:spPr>
        <p:txBody>
          <a:bodyPr/>
          <a:lstStyle/>
          <a:p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Department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of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the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rectorate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of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U.Porto</a:t>
            </a:r>
            <a:endParaRPr lang="pt-PT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endParaRPr lang="pt-PT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8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full</a:t>
            </a:r>
            <a:r>
              <a:rPr lang="pt-PT" dirty="0" smtClean="0">
                <a:solidFill>
                  <a:srgbClr val="404040"/>
                </a:solidFill>
                <a:ea typeface="ＭＳ Ｐゴシック" pitchFamily="34" charset="-128"/>
              </a:rPr>
              <a:t> time </a:t>
            </a:r>
            <a:r>
              <a:rPr lang="pt-PT" dirty="0" err="1" smtClean="0">
                <a:solidFill>
                  <a:srgbClr val="404040"/>
                </a:solidFill>
                <a:ea typeface="ＭＳ Ｐゴシック" pitchFamily="34" charset="-128"/>
              </a:rPr>
              <a:t>people</a:t>
            </a:r>
            <a:endParaRPr lang="pt-PT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endParaRPr lang="pt-PT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r>
              <a:rPr lang="en-GB" dirty="0" smtClean="0">
                <a:solidFill>
                  <a:srgbClr val="404040"/>
                </a:solidFill>
                <a:ea typeface="ＭＳ Ｐゴシック" pitchFamily="34" charset="-128"/>
              </a:rPr>
              <a:t>Funded by mixture of university baseline funding and grant income from projects</a:t>
            </a:r>
          </a:p>
          <a:p>
            <a:endParaRPr lang="en-GB" dirty="0">
              <a:solidFill>
                <a:srgbClr val="404040"/>
              </a:solidFill>
              <a:ea typeface="ＭＳ Ｐゴシック" pitchFamily="34" charset="-128"/>
            </a:endParaRPr>
          </a:p>
          <a:p>
            <a:r>
              <a:rPr lang="en-GB" dirty="0" smtClean="0">
                <a:solidFill>
                  <a:srgbClr val="404040"/>
                </a:solidFill>
                <a:ea typeface="ＭＳ Ｐゴシック" pitchFamily="34" charset="-128"/>
              </a:rPr>
              <a:t>Act at the University level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UPIN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8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tasks</a:t>
            </a:r>
            <a:endParaRPr kumimoji="0" lang="pt-P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07" y="1772816"/>
            <a:ext cx="8542535" cy="42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2408" y="1589674"/>
            <a:ext cx="376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Gantt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chart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4"/>
            <a:ext cx="1734407" cy="463834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8"/>
            <a:ext cx="1910843" cy="463739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227820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Partners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Partners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47142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 startAt="3"/>
            </a:pP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AutoNum type="arabicPeriod"/>
            </a:pP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Partners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eligibility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check</a:t>
            </a:r>
            <a:endParaRPr lang="pt-PT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countries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>
                <a:latin typeface="Calibri" pitchFamily="34" charset="0"/>
                <a:cs typeface="Calibri" pitchFamily="34" charset="0"/>
              </a:rPr>
              <a:t>EU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member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states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>
                <a:latin typeface="Calibri" pitchFamily="34" charset="0"/>
                <a:cs typeface="Calibri" pitchFamily="34" charset="0"/>
              </a:rPr>
              <a:t>Associated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countries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>
                <a:latin typeface="Calibri" pitchFamily="34" charset="0"/>
                <a:cs typeface="Calibri" pitchFamily="34" charset="0"/>
              </a:rPr>
              <a:t>International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Cooperation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Participating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Countries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(ICPC)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>
                <a:latin typeface="Calibri" pitchFamily="34" charset="0"/>
                <a:cs typeface="Calibri" pitchFamily="34" charset="0"/>
              </a:rPr>
              <a:t>Third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countries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type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Public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entities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profit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making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R&amp;D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organizations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(non-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profit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organizations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SMEs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entities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legally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constituted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Partners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593661"/>
            <a:ext cx="850112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 startAt="3"/>
            </a:pP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Contact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partners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Via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personal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contacts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Via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Cordis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>
                <a:latin typeface="Calibri" pitchFamily="34" charset="0"/>
                <a:cs typeface="Calibri" pitchFamily="34" charset="0"/>
              </a:rPr>
              <a:t>(</a:t>
            </a:r>
            <a:r>
              <a:rPr lang="pt-PT" sz="1800" b="0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pt-PT" sz="1800" b="0" dirty="0" smtClean="0">
                <a:latin typeface="Calibri" pitchFamily="34" charset="0"/>
                <a:cs typeface="Calibri" pitchFamily="34" charset="0"/>
                <a:hlinkClick r:id="rId3"/>
              </a:rPr>
              <a:t>cordis.europa.eu/partners/web/guest/home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3429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Via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National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Contact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Points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(for ex.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country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want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involve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Directly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entities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want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involve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just">
              <a:spcBef>
                <a:spcPts val="600"/>
              </a:spcBef>
            </a:pPr>
            <a:endParaRPr lang="pt-PT" sz="12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just">
              <a:spcBef>
                <a:spcPts val="600"/>
              </a:spcBef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3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Finalizing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partnership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0" lvl="1" algn="just">
              <a:spcBef>
                <a:spcPts val="600"/>
              </a:spcBef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4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Filling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administrative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data via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EPSS</a:t>
            </a:r>
          </a:p>
        </p:txBody>
      </p:sp>
    </p:spTree>
    <p:extLst>
      <p:ext uri="{BB962C8B-B14F-4D97-AF65-F5344CB8AC3E}">
        <p14:creationId xmlns:p14="http://schemas.microsoft.com/office/powerpoint/2010/main" val="10715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4"/>
            <a:ext cx="1734407" cy="3588658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8"/>
            <a:ext cx="1910843" cy="463739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418584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Work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plan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definition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500174"/>
            <a:ext cx="814393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+mj-lt"/>
              <a:buAutoNum type="arabicPeriod" startAt="4"/>
            </a:pP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plan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activities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tasks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600"/>
              </a:spcBef>
            </a:pP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Improvement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initial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plan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according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comments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time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plan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duration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activity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roles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partner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task</a:t>
            </a:r>
            <a:r>
              <a:rPr lang="pt-PT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leadership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associated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skills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partner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task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, etc.)</a:t>
            </a: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Identify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resources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needed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partner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task</a:t>
            </a:r>
            <a:r>
              <a:rPr lang="pt-PT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(staff,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equipment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, material,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travels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465739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3"/>
            <a:ext cx="1734407" cy="464786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9"/>
            <a:ext cx="1910843" cy="3578184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418584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66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Part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B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576675"/>
            <a:ext cx="7929618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Preparing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Form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B</a:t>
            </a:r>
          </a:p>
          <a:p>
            <a:pPr lvl="1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Writting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required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form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B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template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has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line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programme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topic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relevant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politicies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area</a:t>
            </a:r>
            <a:endParaRPr lang="pt-PT" sz="2000" b="0" dirty="0">
              <a:latin typeface="Calibri" pitchFamily="34" charset="0"/>
              <a:cs typeface="Calibri" pitchFamily="34" charset="0"/>
            </a:endParaRP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templates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available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via EPSS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Guide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Applicants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annexes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Respect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maximum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pages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authorized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should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actively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participate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writting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proposal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1105200" lvl="3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leaders</a:t>
            </a:r>
            <a:r>
              <a:rPr lang="pt-PT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responsible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plan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marL="1105200" lvl="3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users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responsible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impact</a:t>
            </a:r>
            <a:endParaRPr lang="pt-PT" sz="2000" b="0" dirty="0">
              <a:latin typeface="Calibri" pitchFamily="34" charset="0"/>
              <a:cs typeface="Calibri" pitchFamily="34" charset="0"/>
            </a:endParaRPr>
          </a:p>
          <a:p>
            <a:pPr marL="1105200" lvl="3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Etc.</a:t>
            </a:r>
          </a:p>
          <a:p>
            <a:pPr marL="648000" lvl="2" indent="-4572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Finalizing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proposal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Part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B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contents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653619"/>
            <a:ext cx="7929618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800" lvl="2" algn="just">
              <a:spcBef>
                <a:spcPts val="300"/>
              </a:spcBef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Stage 1 proposal contents:</a:t>
            </a:r>
          </a:p>
          <a:p>
            <a:pPr marL="1105200" lvl="3" indent="-457200" algn="just">
              <a:spcBef>
                <a:spcPts val="300"/>
              </a:spcBef>
              <a:buFont typeface="+mj-lt"/>
              <a:buAutoNum type="arabicPeriod"/>
            </a:pPr>
            <a:r>
              <a:rPr lang="en-GB" sz="1600" b="0" dirty="0" smtClean="0">
                <a:latin typeface="Calibri" pitchFamily="34" charset="0"/>
                <a:cs typeface="Calibri" pitchFamily="34" charset="0"/>
              </a:rPr>
              <a:t>Scientific </a:t>
            </a:r>
            <a:r>
              <a:rPr lang="en-GB" sz="1600" b="0" dirty="0">
                <a:latin typeface="Calibri" pitchFamily="34" charset="0"/>
                <a:cs typeface="Calibri" pitchFamily="34" charset="0"/>
              </a:rPr>
              <a:t>and/or technical quality, relevant to the topics addressed by the call (Concept and objectives, Innovative character in relation to the state-of-the-art, Outline work plan)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  <a:p>
            <a:pPr marL="1105200" lvl="3" indent="-457200" algn="just">
              <a:spcBef>
                <a:spcPts val="300"/>
              </a:spcBef>
              <a:buFont typeface="+mj-lt"/>
              <a:buAutoNum type="arabicPeriod"/>
            </a:pPr>
            <a:r>
              <a:rPr lang="en-GB" sz="1600" b="0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GB" sz="1600" b="0" dirty="0">
                <a:latin typeface="Calibri" pitchFamily="34" charset="0"/>
                <a:cs typeface="Calibri" pitchFamily="34" charset="0"/>
              </a:rPr>
              <a:t>(Expected impacts listed in the work programme</a:t>
            </a:r>
            <a:r>
              <a:rPr lang="pt-PT" sz="16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105200" lvl="3" indent="-457200" algn="just">
              <a:spcBef>
                <a:spcPts val="300"/>
              </a:spcBef>
              <a:buFont typeface="+mj-lt"/>
              <a:buAutoNum type="arabicPeriod"/>
            </a:pPr>
            <a:endParaRPr lang="en-US" sz="1600" b="0" dirty="0">
              <a:latin typeface="Calibri" pitchFamily="34" charset="0"/>
              <a:cs typeface="Calibri" pitchFamily="34" charset="0"/>
            </a:endParaRPr>
          </a:p>
          <a:p>
            <a:pPr marL="190800" lvl="2" algn="just">
              <a:spcBef>
                <a:spcPts val="300"/>
              </a:spcBef>
            </a:pPr>
            <a:r>
              <a:rPr lang="pt-PT" sz="1800" dirty="0" err="1">
                <a:latin typeface="Calibri" pitchFamily="34" charset="0"/>
                <a:cs typeface="Calibri" pitchFamily="34" charset="0"/>
              </a:rPr>
              <a:t>Stage</a:t>
            </a:r>
            <a:r>
              <a:rPr lang="pt-PT" sz="1800" dirty="0">
                <a:latin typeface="Calibri" pitchFamily="34" charset="0"/>
                <a:cs typeface="Calibri" pitchFamily="34" charset="0"/>
              </a:rPr>
              <a:t> 2 </a:t>
            </a:r>
            <a:r>
              <a:rPr lang="pt-PT" sz="1800" dirty="0" err="1">
                <a:latin typeface="Calibri" pitchFamily="34" charset="0"/>
                <a:cs typeface="Calibri" pitchFamily="34" charset="0"/>
              </a:rPr>
              <a:t>full</a:t>
            </a:r>
            <a:r>
              <a:rPr lang="pt-PT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dirty="0" err="1"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90900" lvl="3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Scientific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and/or technical quality, relevant to the topics addressed by the call (Concept and objectives, Innovative character in relation to the state-of-the-art, S/T methodology and associated work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plan)</a:t>
            </a:r>
          </a:p>
          <a:p>
            <a:pPr marL="990900" lvl="3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Implementation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(Management structure and procedures, Individual participants, Consortium as a whole, Resources to be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committed)</a:t>
            </a:r>
          </a:p>
          <a:p>
            <a:pPr marL="990900" lvl="3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(Expected impacts listed in the work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, Dissemination and/or exploitation of project results, and management of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intellectual Property)</a:t>
            </a:r>
          </a:p>
          <a:p>
            <a:pPr marL="990900" lvl="3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Ethics Issues</a:t>
            </a:r>
          </a:p>
          <a:p>
            <a:pPr marL="990900" lvl="3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Consideration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of gender aspects</a:t>
            </a:r>
            <a:endParaRPr lang="pt-PT" sz="1600" b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98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262284" cy="3656968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3"/>
            <a:ext cx="1734407" cy="464786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7820" y="1395398"/>
            <a:ext cx="1910843" cy="459046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418584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6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324600" y="1905000"/>
            <a:ext cx="2568575" cy="7191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32B"/>
              </a:gs>
              <a:gs pos="100000">
                <a:srgbClr val="FFB977"/>
              </a:gs>
            </a:gsLst>
            <a:lin ang="16200000" scaled="0"/>
          </a:gra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pt-PT" sz="1700" dirty="0" err="1">
                <a:solidFill>
                  <a:schemeClr val="bg1"/>
                </a:solidFill>
                <a:latin typeface="+mn-lt"/>
                <a:ea typeface="Times New Roman" pitchFamily="18" charset="0"/>
              </a:rPr>
              <a:t>Industry-University</a:t>
            </a:r>
            <a:r>
              <a:rPr lang="pt-PT" sz="1700" dirty="0">
                <a:solidFill>
                  <a:srgbClr val="FFFFFF"/>
                </a:solidFill>
                <a:latin typeface="+mn-lt"/>
                <a:ea typeface="Times New Roman" pitchFamily="18" charset="0"/>
              </a:rPr>
              <a:t> </a:t>
            </a:r>
            <a:r>
              <a:rPr lang="pt-PT" sz="1700" dirty="0" err="1">
                <a:solidFill>
                  <a:srgbClr val="FFFFFF"/>
                </a:solidFill>
                <a:latin typeface="+mn-lt"/>
                <a:ea typeface="Times New Roman" pitchFamily="18" charset="0"/>
              </a:rPr>
              <a:t>liaison</a:t>
            </a:r>
            <a:endParaRPr lang="pt-PT" sz="1700" dirty="0">
              <a:solidFill>
                <a:srgbClr val="FFFFFF"/>
              </a:solidFill>
              <a:latin typeface="+mn-lt"/>
              <a:ea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124200" y="1906588"/>
            <a:ext cx="2895600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GB" sz="1700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R&amp;D results valorisation and entrepreneurship</a:t>
            </a:r>
            <a:r>
              <a:rPr lang="pt-PT" sz="1700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4800" y="1905000"/>
            <a:ext cx="251460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GB" sz="1700" dirty="0" err="1">
                <a:solidFill>
                  <a:schemeClr val="bg1"/>
                </a:solidFill>
                <a:latin typeface="+mj-lt"/>
                <a:ea typeface="Times New Roman" pitchFamily="18" charset="0"/>
              </a:rPr>
              <a:t>R&amp;D funding programmes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3017838" y="3200400"/>
            <a:ext cx="3108325" cy="2728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4925">
            <a:solidFill>
              <a:srgbClr val="006699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Management of Intellectual property rights</a:t>
            </a:r>
          </a:p>
          <a:p>
            <a:pPr algn="l"/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</a:t>
            </a:r>
          </a:p>
          <a:p>
            <a:pPr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Technology transfer</a:t>
            </a:r>
          </a:p>
          <a:p>
            <a:pPr algn="l"/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Entrepreneurship programmes</a:t>
            </a:r>
          </a:p>
          <a:p>
            <a:pPr algn="l"/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Support spin-off creation</a:t>
            </a:r>
            <a:r>
              <a:rPr lang="pt-PT" sz="1600" b="0">
                <a:latin typeface="Trebuchet MS" pitchFamily="34" charset="0"/>
              </a:rPr>
              <a:t> </a:t>
            </a:r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6400800" y="3200400"/>
            <a:ext cx="2535238" cy="2728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4925">
            <a:solidFill>
              <a:srgbClr val="006699"/>
            </a:solidFill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pt-PT" sz="1600" b="0">
                <a:latin typeface="Trebuchet MS" pitchFamily="34" charset="0"/>
              </a:rPr>
              <a:t> - </a:t>
            </a: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Scanning of R&amp;D results &amp; skills</a:t>
            </a:r>
          </a:p>
          <a:p>
            <a:pPr algn="l"/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Identify industry R&amp;D &amp; innovation needs;</a:t>
            </a:r>
          </a:p>
          <a:p>
            <a:pPr algn="l"/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algn="l"/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- Serve as liaison with Industry</a:t>
            </a:r>
            <a:endParaRPr lang="pt-PT" sz="1600" b="0">
              <a:latin typeface="Trebuchet MS" pitchFamily="34" charset="0"/>
            </a:endParaRPr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304800" y="3200400"/>
            <a:ext cx="2514600" cy="2728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4925">
            <a:solidFill>
              <a:srgbClr val="006699"/>
            </a:solidFill>
            <a:round/>
            <a:headEnd/>
            <a:tailEnd/>
          </a:ln>
        </p:spPr>
        <p:txBody>
          <a:bodyPr anchor="ctr"/>
          <a:lstStyle/>
          <a:p>
            <a:pPr algn="l"/>
            <a:endParaRPr lang="pt-PT" sz="1600" b="0">
              <a:latin typeface="Trebuchet MS" pitchFamily="34" charset="0"/>
            </a:endParaRPr>
          </a:p>
          <a:p>
            <a:pPr marL="0" lvl="1"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Search and dissemination of R&amp;D international funding opportunities</a:t>
            </a:r>
          </a:p>
          <a:p>
            <a:pPr marL="0" lvl="1" algn="l">
              <a:buFontTx/>
              <a:buChar char="-"/>
            </a:pPr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marL="0" lvl="1" algn="l">
              <a:buFontTx/>
              <a:buChar char="-"/>
            </a:pPr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 Support in proposal drafting</a:t>
            </a:r>
          </a:p>
          <a:p>
            <a:pPr marL="0" lvl="1" algn="l">
              <a:buFontTx/>
              <a:buChar char="-"/>
            </a:pPr>
            <a:endParaRPr lang="en-GB" sz="1600" b="0">
              <a:solidFill>
                <a:srgbClr val="4D4D4D"/>
              </a:solidFill>
              <a:latin typeface="Trebuchet MS" pitchFamily="34" charset="0"/>
            </a:endParaRPr>
          </a:p>
          <a:p>
            <a:pPr marL="0" lvl="1" algn="l"/>
            <a:r>
              <a:rPr lang="en-GB" sz="1600" b="0">
                <a:solidFill>
                  <a:srgbClr val="4D4D4D"/>
                </a:solidFill>
                <a:latin typeface="Trebuchet MS" pitchFamily="34" charset="0"/>
              </a:rPr>
              <a:t>- Project management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UPIN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500174"/>
            <a:ext cx="8143932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Preparing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advice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: prepare a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detailed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excel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table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indent="-457200" algn="l"/>
            <a:endParaRPr lang="pt-PT" sz="15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resources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needed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by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each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partner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each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activity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/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task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 (staff,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equipment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, material,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travels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b="0" dirty="0" err="1">
                <a:latin typeface="Calibri" pitchFamily="34" charset="0"/>
                <a:cs typeface="Calibri" pitchFamily="34" charset="0"/>
              </a:rPr>
              <a:t>training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, …)</a:t>
            </a: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categories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according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activities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Review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/harmonize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according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programme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topic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specifications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applicable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Validation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final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</a:pPr>
            <a:endParaRPr lang="pt-PT" b="0" dirty="0" smtClean="0">
              <a:latin typeface="Calibri" pitchFamily="34" charset="0"/>
              <a:cs typeface="Calibri" pitchFamily="34" charset="0"/>
            </a:endParaRPr>
          </a:p>
          <a:p>
            <a:pPr lvl="3" indent="-457200" algn="l">
              <a:spcBef>
                <a:spcPts val="800"/>
              </a:spcBef>
            </a:pPr>
            <a:r>
              <a:rPr lang="pt-PT" sz="2200" b="0" i="1" dirty="0" err="1" smtClean="0">
                <a:latin typeface="Calibri" pitchFamily="34" charset="0"/>
                <a:cs typeface="Calibri" pitchFamily="34" charset="0"/>
              </a:rPr>
              <a:t>Supporting</a:t>
            </a:r>
            <a:r>
              <a:rPr lang="pt-PT" sz="2200" b="0" i="1" dirty="0" smtClean="0">
                <a:latin typeface="Calibri" pitchFamily="34" charset="0"/>
                <a:cs typeface="Calibri" pitchFamily="34" charset="0"/>
              </a:rPr>
              <a:t> EC </a:t>
            </a:r>
            <a:r>
              <a:rPr lang="pt-PT" sz="2200" b="0" i="1" dirty="0" err="1" smtClean="0">
                <a:latin typeface="Calibri" pitchFamily="34" charset="0"/>
                <a:cs typeface="Calibri" pitchFamily="34" charset="0"/>
              </a:rPr>
              <a:t>document</a:t>
            </a:r>
            <a:r>
              <a:rPr lang="pt-PT" sz="2200" b="0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2200" b="0" i="1" dirty="0" err="1" smtClean="0">
                <a:latin typeface="Calibri" pitchFamily="34" charset="0"/>
                <a:cs typeface="Calibri" pitchFamily="34" charset="0"/>
              </a:rPr>
              <a:t>Guide</a:t>
            </a:r>
            <a:r>
              <a:rPr lang="pt-PT" sz="2200" b="0" i="1" dirty="0" smtClean="0">
                <a:latin typeface="Calibri" pitchFamily="34" charset="0"/>
                <a:cs typeface="Calibri" pitchFamily="34" charset="0"/>
              </a:rPr>
              <a:t> to Financial </a:t>
            </a:r>
            <a:r>
              <a:rPr lang="pt-PT" sz="2200" b="0" i="1" dirty="0" err="1" smtClean="0">
                <a:latin typeface="Calibri" pitchFamily="34" charset="0"/>
                <a:cs typeface="Calibri" pitchFamily="34" charset="0"/>
              </a:rPr>
              <a:t>Issues</a:t>
            </a:r>
            <a:endParaRPr lang="pt-PT" sz="2200" b="0" i="1" dirty="0">
              <a:latin typeface="Calibri" pitchFamily="34" charset="0"/>
              <a:cs typeface="Calibri" pitchFamily="34" charset="0"/>
            </a:endParaRPr>
          </a:p>
          <a:p>
            <a:pPr lvl="3" indent="-457200" algn="l">
              <a:spcBef>
                <a:spcPts val="800"/>
              </a:spcBef>
            </a:pPr>
            <a:r>
              <a:rPr lang="pt-PT" sz="1600" b="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t-PT" sz="1600" b="0" i="1" dirty="0" smtClean="0">
                <a:latin typeface="Calibri" pitchFamily="34" charset="0"/>
                <a:cs typeface="Calibri" pitchFamily="34" charset="0"/>
                <a:hlinkClick r:id="rId3"/>
              </a:rPr>
              <a:t>ftp</a:t>
            </a:r>
            <a:r>
              <a:rPr lang="pt-PT" sz="1600" b="0" i="1" dirty="0"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pt-PT" sz="1600" b="0" i="1" dirty="0" smtClean="0">
                <a:latin typeface="Calibri" pitchFamily="34" charset="0"/>
                <a:cs typeface="Calibri" pitchFamily="34" charset="0"/>
                <a:hlinkClick r:id="rId3"/>
              </a:rPr>
              <a:t>ftp.cordis.europa.eu/pub/fp7/docs/financialguide_en.pdf</a:t>
            </a:r>
            <a:r>
              <a:rPr lang="pt-PT" sz="1600" b="0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indent="-457200" algn="just">
              <a:spcBef>
                <a:spcPts val="800"/>
              </a:spcBef>
            </a:pPr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9752" r="30688" b="5104"/>
          <a:stretch/>
        </p:blipFill>
        <p:spPr bwMode="auto">
          <a:xfrm>
            <a:off x="179512" y="4869160"/>
            <a:ext cx="1227273" cy="17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costs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categories</a:t>
            </a:r>
            <a:endParaRPr lang="pt-PT" sz="2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60706"/>
              </p:ext>
            </p:extLst>
          </p:nvPr>
        </p:nvGraphicFramePr>
        <p:xfrm>
          <a:off x="357155" y="1628800"/>
          <a:ext cx="8501126" cy="440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7"/>
                <a:gridCol w="5572164"/>
                <a:gridCol w="1643075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Activities</a:t>
                      </a:r>
                      <a:r>
                        <a:rPr lang="pt-PT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Costs</a:t>
                      </a:r>
                      <a:r>
                        <a:rPr lang="pt-PT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dirty="0" err="1" smtClean="0">
                          <a:latin typeface="Calibri" pitchFamily="34" charset="0"/>
                          <a:cs typeface="Calibri" pitchFamily="34" charset="0"/>
                        </a:rPr>
                        <a:t>categories</a:t>
                      </a:r>
                      <a:endParaRPr lang="pt-PT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Description</a:t>
                      </a:r>
                      <a:endParaRPr lang="pt-PT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Eligible</a:t>
                      </a:r>
                      <a:r>
                        <a:rPr lang="pt-PT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costs</a:t>
                      </a:r>
                      <a:endParaRPr lang="pt-PT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altLang="zh-CN" sz="1400" b="1" dirty="0" err="1" smtClean="0">
                          <a:latin typeface="Calibri" charset="0"/>
                        </a:rPr>
                        <a:t>Research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dirty="0" err="1" smtClean="0">
                          <a:latin typeface="Calibri" charset="0"/>
                        </a:rPr>
                        <a:t>and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dirty="0" err="1" smtClean="0">
                          <a:latin typeface="Calibri" charset="0"/>
                        </a:rPr>
                        <a:t>Technology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(RTD)</a:t>
                      </a:r>
                      <a:endParaRPr lang="pt-P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Creation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of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new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knowledge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technologies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products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Scientific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coordination</a:t>
                      </a:r>
                      <a:endParaRPr lang="pt-PT" sz="16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Direct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costs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pt-PT" sz="1600" b="0" dirty="0" smtClean="0">
                          <a:latin typeface="Calibri" pitchFamily="34" charset="0"/>
                          <a:cs typeface="Calibri" pitchFamily="34" charset="0"/>
                        </a:rPr>
                        <a:t>Staff</a:t>
                      </a:r>
                    </a:p>
                    <a:p>
                      <a:pPr algn="l"/>
                      <a:r>
                        <a:rPr lang="pt-PT" sz="1600" b="0" dirty="0" err="1" smtClean="0">
                          <a:latin typeface="Calibri" pitchFamily="34" charset="0"/>
                          <a:cs typeface="Calibri" pitchFamily="34" charset="0"/>
                        </a:rPr>
                        <a:t>Travels</a:t>
                      </a:r>
                      <a:endParaRPr lang="pt-PT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="0" dirty="0" err="1" smtClean="0">
                          <a:latin typeface="Calibri" pitchFamily="34" charset="0"/>
                          <a:cs typeface="Calibri" pitchFamily="34" charset="0"/>
                        </a:rPr>
                        <a:t>Equipment</a:t>
                      </a:r>
                      <a:endParaRPr lang="pt-PT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="0" dirty="0" err="1" smtClean="0">
                          <a:latin typeface="Calibri" pitchFamily="34" charset="0"/>
                          <a:cs typeface="Calibri" pitchFamily="34" charset="0"/>
                        </a:rPr>
                        <a:t>Consumables</a:t>
                      </a:r>
                      <a:endParaRPr lang="pt-PT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="0" dirty="0" err="1" smtClean="0">
                          <a:latin typeface="Calibri" pitchFamily="34" charset="0"/>
                          <a:cs typeface="Calibri" pitchFamily="34" charset="0"/>
                        </a:rPr>
                        <a:t>Subcontracting</a:t>
                      </a:r>
                      <a:endParaRPr lang="pt-PT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="0" dirty="0" smtClean="0">
                          <a:latin typeface="Calibri" pitchFamily="34" charset="0"/>
                          <a:cs typeface="Calibri" pitchFamily="34" charset="0"/>
                        </a:rPr>
                        <a:t>Financial</a:t>
                      </a:r>
                      <a:r>
                        <a:rPr lang="pt-PT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lang="pt-PT" sz="1600" b="0" dirty="0" err="1" smtClean="0">
                          <a:latin typeface="Calibri" pitchFamily="34" charset="0"/>
                          <a:cs typeface="Calibri" pitchFamily="34" charset="0"/>
                        </a:rPr>
                        <a:t>ertifications</a:t>
                      </a:r>
                      <a:endParaRPr lang="pt-PT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Indirect</a:t>
                      </a:r>
                      <a:r>
                        <a:rPr lang="pt-PT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600" b="1" dirty="0" err="1" smtClean="0">
                          <a:latin typeface="Calibri" pitchFamily="34" charset="0"/>
                          <a:cs typeface="Calibri" pitchFamily="34" charset="0"/>
                        </a:rPr>
                        <a:t>costs</a:t>
                      </a:r>
                      <a:endParaRPr lang="pt-PT" sz="16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30000"/>
                        </a:spcBef>
                      </a:pPr>
                      <a:r>
                        <a:rPr lang="pt-PT" altLang="zh-CN" sz="1400" b="1" dirty="0" err="1" smtClean="0">
                          <a:latin typeface="Calibri" charset="0"/>
                        </a:rPr>
                        <a:t>Demonstration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(DEMO) </a:t>
                      </a:r>
                      <a:endParaRPr lang="pt-PT" altLang="zh-CN" sz="1050" b="1" dirty="0" smtClean="0"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Viability of new technologies (products tests, prototypes)</a:t>
                      </a:r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30000"/>
                        </a:spcBef>
                      </a:pPr>
                      <a:r>
                        <a:rPr lang="pt-PT" altLang="zh-CN" sz="1400" b="1" dirty="0" err="1" smtClean="0">
                          <a:latin typeface="Calibri" charset="0"/>
                        </a:rPr>
                        <a:t>Training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dirty="0" err="1" smtClean="0">
                          <a:latin typeface="Calibri" charset="0"/>
                        </a:rPr>
                        <a:t>and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dirty="0" err="1" smtClean="0">
                          <a:latin typeface="Calibri" charset="0"/>
                        </a:rPr>
                        <a:t>Management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(MGT)</a:t>
                      </a:r>
                      <a:endParaRPr lang="pt-PT" altLang="zh-CN" sz="1050" b="1" dirty="0" smtClean="0"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Project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management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(legal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matters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within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consortium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meetings for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project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management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etc.)</a:t>
                      </a:r>
                    </a:p>
                    <a:p>
                      <a:pPr algn="l"/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Trainers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salaries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30000"/>
                        </a:spcBef>
                      </a:pPr>
                      <a:r>
                        <a:rPr lang="pt-PT" altLang="zh-CN" sz="1400" b="1" dirty="0" err="1" smtClean="0">
                          <a:latin typeface="Calibri" charset="0"/>
                        </a:rPr>
                        <a:t>Coordination</a:t>
                      </a:r>
                      <a:r>
                        <a:rPr lang="pt-PT" altLang="zh-CN" sz="1400" b="1" baseline="0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baseline="0" dirty="0" err="1" smtClean="0">
                          <a:latin typeface="Calibri" charset="0"/>
                        </a:rPr>
                        <a:t>and</a:t>
                      </a:r>
                      <a:r>
                        <a:rPr lang="pt-PT" altLang="zh-CN" sz="1400" b="1" baseline="0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baseline="0" dirty="0" err="1" smtClean="0">
                          <a:latin typeface="Calibri" charset="0"/>
                        </a:rPr>
                        <a:t>support</a:t>
                      </a:r>
                      <a:endParaRPr lang="pt-PT" altLang="zh-CN" sz="1400" b="1" baseline="0" dirty="0" smtClean="0">
                        <a:latin typeface="Calibri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30000"/>
                        </a:spcBef>
                      </a:pPr>
                      <a:r>
                        <a:rPr lang="pt-PT" altLang="zh-CN" sz="1400" b="1" dirty="0" smtClean="0">
                          <a:latin typeface="Calibri" charset="0"/>
                        </a:rPr>
                        <a:t>(COORD/SUPP)</a:t>
                      </a:r>
                      <a:endParaRPr lang="pt-PT" altLang="zh-CN" sz="1050" b="1" dirty="0" smtClean="0"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Coordination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networking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other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ponctual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activities</a:t>
                      </a:r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30000"/>
                        </a:spcBef>
                      </a:pPr>
                      <a:r>
                        <a:rPr lang="pt-PT" altLang="zh-CN" sz="1400" b="1" dirty="0" err="1" smtClean="0">
                          <a:latin typeface="Calibri" charset="0"/>
                        </a:rPr>
                        <a:t>Other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</a:t>
                      </a:r>
                      <a:r>
                        <a:rPr lang="pt-PT" altLang="zh-CN" sz="1400" b="1" dirty="0" err="1" smtClean="0">
                          <a:latin typeface="Calibri" charset="0"/>
                        </a:rPr>
                        <a:t>activities</a:t>
                      </a:r>
                      <a:r>
                        <a:rPr lang="pt-PT" altLang="zh-CN" sz="1400" b="1" dirty="0" smtClean="0">
                          <a:latin typeface="Calibri" charset="0"/>
                        </a:rPr>
                        <a:t> (OTHER)</a:t>
                      </a:r>
                      <a:endParaRPr lang="pt-PT" altLang="zh-CN" sz="1050" b="1" dirty="0" smtClean="0"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Dissemination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activities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networking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IP, </a:t>
                      </a:r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studies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etc.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89898"/>
              </p:ext>
            </p:extLst>
          </p:nvPr>
        </p:nvGraphicFramePr>
        <p:xfrm>
          <a:off x="357155" y="1884156"/>
          <a:ext cx="8501125" cy="377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4"/>
                <a:gridCol w="1571636"/>
                <a:gridCol w="1643074"/>
                <a:gridCol w="1643074"/>
                <a:gridCol w="1500197"/>
              </a:tblGrid>
              <a:tr h="633822"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RTD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DEMO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MGT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 smtClean="0">
                          <a:latin typeface="Calibri" pitchFamily="34" charset="0"/>
                          <a:cs typeface="Calibri" pitchFamily="34" charset="0"/>
                        </a:rPr>
                        <a:t>Other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Public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entities</a:t>
                      </a:r>
                      <a:endParaRPr lang="pt-PT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75%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altLang="zh-CN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Secundary</a:t>
                      </a:r>
                      <a:r>
                        <a:rPr lang="pt-PT" altLang="zh-CN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schools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Higher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education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entities</a:t>
                      </a:r>
                      <a:endParaRPr lang="pt-PT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altLang="zh-CN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R&amp;D </a:t>
                      </a:r>
                      <a:r>
                        <a:rPr lang="pt-PT" altLang="zh-CN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organizations</a:t>
                      </a:r>
                      <a:endParaRPr lang="pt-PT" altLang="zh-CN" sz="14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altLang="zh-CN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(non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profit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organizations</a:t>
                      </a:r>
                      <a:r>
                        <a:rPr lang="pt-PT" altLang="zh-CN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pt-PT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SMEs</a:t>
                      </a:r>
                      <a:endParaRPr lang="pt-PT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pt-PT" altLang="zh-CN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Other</a:t>
                      </a:r>
                      <a:r>
                        <a:rPr lang="pt-PT" altLang="zh-CN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PT" altLang="zh-CN" sz="14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entities</a:t>
                      </a:r>
                      <a:endParaRPr lang="pt-PT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EC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co-financing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rate</a:t>
            </a:r>
            <a:endParaRPr lang="pt-PT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7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32108"/>
              </p:ext>
            </p:extLst>
          </p:nvPr>
        </p:nvGraphicFramePr>
        <p:xfrm>
          <a:off x="428599" y="2586263"/>
          <a:ext cx="8286805" cy="257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61"/>
                <a:gridCol w="1657361"/>
                <a:gridCol w="1657361"/>
                <a:gridCol w="1657361"/>
                <a:gridCol w="1657361"/>
              </a:tblGrid>
              <a:tr h="479189"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RTD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DEMO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MGT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 smtClean="0">
                          <a:latin typeface="Calibri" pitchFamily="34" charset="0"/>
                          <a:cs typeface="Calibri" pitchFamily="34" charset="0"/>
                        </a:rPr>
                        <a:t>Other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Projects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(CP)</a:t>
                      </a:r>
                      <a:endParaRPr lang="pt-PT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pt-PT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/>
                </a:tc>
              </a:tr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Network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Excellence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NoE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PT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Coordination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(CA)</a:t>
                      </a:r>
                      <a:endParaRPr lang="pt-PT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Specific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400" b="1" dirty="0" err="1" smtClean="0"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r>
                        <a:rPr lang="pt-PT" sz="1400" b="1" dirty="0" smtClean="0">
                          <a:latin typeface="Calibri" pitchFamily="34" charset="0"/>
                          <a:cs typeface="Calibri" pitchFamily="34" charset="0"/>
                        </a:rPr>
                        <a:t> (SA)</a:t>
                      </a:r>
                      <a:endParaRPr lang="pt-PT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P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EC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co-financing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rate</a:t>
            </a:r>
            <a:endParaRPr lang="pt-PT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7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1881699"/>
            <a:ext cx="6500858" cy="323165"/>
          </a:xfrm>
          <a:prstGeom prst="rect">
            <a:avLst/>
          </a:prstGeom>
          <a:noFill/>
          <a:ln w="3175">
            <a:solidFill>
              <a:srgbClr val="0066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Entity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analytical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accounting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3071802" y="2354232"/>
            <a:ext cx="1214446" cy="857256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500" dirty="0" smtClean="0">
                <a:latin typeface="Calibri" pitchFamily="34" charset="0"/>
                <a:cs typeface="Calibri" pitchFamily="34" charset="0"/>
              </a:rPr>
              <a:t>YES</a:t>
            </a:r>
            <a:endParaRPr kumimoji="0" lang="pt-PT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57950" y="2354232"/>
            <a:ext cx="1214446" cy="2071702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500" dirty="0" smtClean="0">
                <a:latin typeface="Calibri" pitchFamily="34" charset="0"/>
                <a:cs typeface="Calibri" pitchFamily="34" charset="0"/>
              </a:rPr>
              <a:t>NO</a:t>
            </a:r>
            <a:endParaRPr kumimoji="0" lang="pt-PT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3282926"/>
            <a:ext cx="2857520" cy="323165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Real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indirect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969410"/>
            <a:ext cx="2857520" cy="323165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Simplified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2997" y="3612220"/>
            <a:ext cx="357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or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482858"/>
            <a:ext cx="6500858" cy="323165"/>
          </a:xfrm>
          <a:prstGeom prst="rect">
            <a:avLst/>
          </a:prstGeom>
          <a:noFill/>
          <a:ln w="3175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“Standard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flat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rate”: 20%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except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subcontracting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)</a:t>
            </a:r>
            <a:endParaRPr lang="pt-PT" sz="15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5239170"/>
            <a:ext cx="3357586" cy="553998"/>
          </a:xfrm>
          <a:prstGeom prst="rect">
            <a:avLst/>
          </a:prstGeom>
          <a:noFill/>
          <a:ln w="3175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Special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flat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rate”:  </a:t>
            </a:r>
            <a:r>
              <a:rPr lang="pt-PT" sz="1500" dirty="0">
                <a:latin typeface="Calibri" pitchFamily="34" charset="0"/>
                <a:cs typeface="Calibri" pitchFamily="34" charset="0"/>
              </a:rPr>
              <a:t>60%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(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except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subcontracting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3282926"/>
            <a:ext cx="1785950" cy="1015663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directly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15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546" y="5182724"/>
            <a:ext cx="2571768" cy="646331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l"/>
            <a:r>
              <a:rPr lang="pt-PT" altLang="zh-CN" sz="1200" b="0" dirty="0" smtClean="0">
                <a:latin typeface="Calibri" charset="0"/>
              </a:rPr>
              <a:t>Non-</a:t>
            </a:r>
            <a:r>
              <a:rPr lang="pt-PT" altLang="zh-CN" sz="1200" b="0" dirty="0" err="1" smtClean="0">
                <a:latin typeface="Calibri" charset="0"/>
              </a:rPr>
              <a:t>profit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public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entities</a:t>
            </a:r>
            <a:r>
              <a:rPr lang="pt-PT" altLang="zh-CN" sz="1200" b="0" dirty="0" smtClean="0">
                <a:latin typeface="Calibri" charset="0"/>
              </a:rPr>
              <a:t>, </a:t>
            </a:r>
            <a:r>
              <a:rPr lang="pt-PT" altLang="zh-CN" sz="1200" b="0" dirty="0" err="1" smtClean="0">
                <a:latin typeface="Calibri" charset="0"/>
              </a:rPr>
              <a:t>Higher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education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entities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and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secondary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schools</a:t>
            </a:r>
            <a:r>
              <a:rPr lang="pt-PT" altLang="zh-CN" sz="1200" b="0" dirty="0" smtClean="0">
                <a:latin typeface="Calibri" charset="0"/>
              </a:rPr>
              <a:t>, R&amp;D </a:t>
            </a:r>
            <a:r>
              <a:rPr lang="pt-PT" altLang="zh-CN" sz="1200" b="0" dirty="0" err="1" smtClean="0">
                <a:latin typeface="Calibri" charset="0"/>
              </a:rPr>
              <a:t>institutes</a:t>
            </a:r>
            <a:r>
              <a:rPr lang="pt-PT" altLang="zh-CN" sz="1200" b="0" dirty="0" smtClean="0">
                <a:latin typeface="Calibri" charset="0"/>
              </a:rPr>
              <a:t>, </a:t>
            </a:r>
            <a:r>
              <a:rPr lang="pt-PT" altLang="zh-CN" sz="1200" b="0" dirty="0" err="1" smtClean="0">
                <a:latin typeface="Calibri" charset="0"/>
              </a:rPr>
              <a:t>SMEs</a:t>
            </a:r>
            <a:endParaRPr lang="pt-PT" sz="1200" dirty="0"/>
          </a:p>
        </p:txBody>
      </p:sp>
      <p:sp>
        <p:nvSpPr>
          <p:cNvPr id="19" name="Left Arrow 18"/>
          <p:cNvSpPr/>
          <p:nvPr/>
        </p:nvSpPr>
        <p:spPr bwMode="auto">
          <a:xfrm>
            <a:off x="4786314" y="5361556"/>
            <a:ext cx="500066" cy="285752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Indirect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costs</a:t>
            </a:r>
            <a:endParaRPr lang="pt-PT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1711290"/>
            <a:ext cx="6500858" cy="553998"/>
          </a:xfrm>
          <a:prstGeom prst="rect">
            <a:avLst/>
          </a:prstGeom>
          <a:noFill/>
          <a:ln w="3175">
            <a:solidFill>
              <a:srgbClr val="0066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Entity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na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analytical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accounting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Simplified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?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071802" y="2354232"/>
            <a:ext cx="1214446" cy="857256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500" dirty="0" smtClean="0">
                <a:latin typeface="Calibri" pitchFamily="34" charset="0"/>
                <a:cs typeface="Calibri" pitchFamily="34" charset="0"/>
              </a:rPr>
              <a:t>YES</a:t>
            </a:r>
            <a:endParaRPr kumimoji="0" lang="pt-PT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57950" y="2354232"/>
            <a:ext cx="1214446" cy="2071702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500" dirty="0" smtClean="0">
                <a:latin typeface="Calibri" pitchFamily="34" charset="0"/>
                <a:cs typeface="Calibri" pitchFamily="34" charset="0"/>
              </a:rPr>
              <a:t>NO</a:t>
            </a:r>
            <a:endParaRPr kumimoji="0" lang="pt-PT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3282926"/>
            <a:ext cx="2857520" cy="323165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Real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indirect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969410"/>
            <a:ext cx="2857520" cy="323165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Simplified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2997" y="3612220"/>
            <a:ext cx="357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or</a:t>
            </a:r>
            <a:endParaRPr lang="pt-P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482858"/>
            <a:ext cx="6500858" cy="323165"/>
          </a:xfrm>
          <a:prstGeom prst="rect">
            <a:avLst/>
          </a:prstGeom>
          <a:noFill/>
          <a:ln w="3175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“Standard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flat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rate”: 20%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except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subcontracting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)</a:t>
            </a:r>
            <a:endParaRPr lang="pt-PT" sz="15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5239170"/>
            <a:ext cx="3357586" cy="553998"/>
          </a:xfrm>
          <a:prstGeom prst="rect">
            <a:avLst/>
          </a:prstGeom>
          <a:noFill/>
          <a:ln w="3175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Special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dirty="0" err="1" smtClean="0">
                <a:latin typeface="Calibri" pitchFamily="34" charset="0"/>
                <a:cs typeface="Calibri" pitchFamily="34" charset="0"/>
              </a:rPr>
              <a:t>flat</a:t>
            </a:r>
            <a:r>
              <a:rPr lang="pt-PT" sz="1500" dirty="0" smtClean="0">
                <a:latin typeface="Calibri" pitchFamily="34" charset="0"/>
                <a:cs typeface="Calibri" pitchFamily="34" charset="0"/>
              </a:rPr>
              <a:t> rate”:  </a:t>
            </a:r>
            <a:r>
              <a:rPr lang="pt-PT" sz="1500" dirty="0">
                <a:latin typeface="Calibri" pitchFamily="34" charset="0"/>
                <a:cs typeface="Calibri" pitchFamily="34" charset="0"/>
              </a:rPr>
              <a:t>60%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(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except</a:t>
            </a:r>
            <a:r>
              <a:rPr lang="pt-PT" sz="15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>
                <a:latin typeface="Calibri" pitchFamily="34" charset="0"/>
                <a:cs typeface="Calibri" pitchFamily="34" charset="0"/>
              </a:rPr>
              <a:t>subcontracting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3282926"/>
            <a:ext cx="1785950" cy="1015663"/>
          </a:xfrm>
          <a:prstGeom prst="rect">
            <a:avLst/>
          </a:prstGeom>
          <a:noFill/>
          <a:ln w="3175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directly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5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500" b="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15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546" y="5182724"/>
            <a:ext cx="2571768" cy="646331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l"/>
            <a:r>
              <a:rPr lang="pt-PT" altLang="zh-CN" sz="1200" b="0" dirty="0" smtClean="0">
                <a:latin typeface="Calibri" charset="0"/>
              </a:rPr>
              <a:t>Non-</a:t>
            </a:r>
            <a:r>
              <a:rPr lang="pt-PT" altLang="zh-CN" sz="1200" b="0" dirty="0" err="1" smtClean="0">
                <a:latin typeface="Calibri" charset="0"/>
              </a:rPr>
              <a:t>profit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public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entities</a:t>
            </a:r>
            <a:r>
              <a:rPr lang="pt-PT" altLang="zh-CN" sz="1200" b="0" dirty="0" smtClean="0">
                <a:latin typeface="Calibri" charset="0"/>
              </a:rPr>
              <a:t>, </a:t>
            </a:r>
            <a:r>
              <a:rPr lang="pt-PT" altLang="zh-CN" sz="1200" b="0" dirty="0" err="1" smtClean="0">
                <a:latin typeface="Calibri" charset="0"/>
              </a:rPr>
              <a:t>Higher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education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entities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and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secondary</a:t>
            </a:r>
            <a:r>
              <a:rPr lang="pt-PT" altLang="zh-CN" sz="1200" b="0" dirty="0" smtClean="0">
                <a:latin typeface="Calibri" charset="0"/>
              </a:rPr>
              <a:t> </a:t>
            </a:r>
            <a:r>
              <a:rPr lang="pt-PT" altLang="zh-CN" sz="1200" b="0" dirty="0" err="1" smtClean="0">
                <a:latin typeface="Calibri" charset="0"/>
              </a:rPr>
              <a:t>schools</a:t>
            </a:r>
            <a:r>
              <a:rPr lang="pt-PT" altLang="zh-CN" sz="1200" b="0" dirty="0" smtClean="0">
                <a:latin typeface="Calibri" charset="0"/>
              </a:rPr>
              <a:t>, R&amp;D </a:t>
            </a:r>
            <a:r>
              <a:rPr lang="pt-PT" altLang="zh-CN" sz="1200" b="0" dirty="0" err="1" smtClean="0">
                <a:latin typeface="Calibri" charset="0"/>
              </a:rPr>
              <a:t>institutes</a:t>
            </a:r>
            <a:r>
              <a:rPr lang="pt-PT" altLang="zh-CN" sz="1200" b="0" dirty="0" smtClean="0">
                <a:latin typeface="Calibri" charset="0"/>
              </a:rPr>
              <a:t>, </a:t>
            </a:r>
            <a:r>
              <a:rPr lang="pt-PT" altLang="zh-CN" sz="1200" b="0" dirty="0" err="1" smtClean="0">
                <a:latin typeface="Calibri" charset="0"/>
              </a:rPr>
              <a:t>SMEs</a:t>
            </a:r>
            <a:endParaRPr lang="pt-PT" sz="1200" dirty="0"/>
          </a:p>
        </p:txBody>
      </p:sp>
      <p:sp>
        <p:nvSpPr>
          <p:cNvPr id="19" name="Left Arrow 18"/>
          <p:cNvSpPr/>
          <p:nvPr/>
        </p:nvSpPr>
        <p:spPr bwMode="auto">
          <a:xfrm>
            <a:off x="4786314" y="5361556"/>
            <a:ext cx="500066" cy="285752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Indirect</a:t>
            </a:r>
            <a:r>
              <a:rPr lang="pt-PT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costs</a:t>
            </a:r>
            <a:endParaRPr lang="pt-PT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21001012">
            <a:off x="428596" y="2643182"/>
            <a:ext cx="8215370" cy="164307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For</a:t>
            </a:r>
            <a:r>
              <a:rPr kumimoji="0" lang="pt-PT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CSA </a:t>
            </a:r>
            <a:r>
              <a:rPr kumimoji="0" lang="pt-PT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projects</a:t>
            </a:r>
            <a:r>
              <a:rPr kumimoji="0" lang="pt-PT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800" baseline="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pt-PT" sz="1800" dirty="0" smtClean="0">
                <a:latin typeface="Calibri" pitchFamily="34" charset="0"/>
                <a:cs typeface="Calibri" pitchFamily="34" charset="0"/>
              </a:rPr>
              <a:t>EC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contribution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Up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 to 7%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costs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except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subcontracting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)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7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9670"/>
            <a:ext cx="8667109" cy="37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pt-PT" sz="2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9140" y="2204864"/>
            <a:ext cx="1092660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71800" y="2204864"/>
            <a:ext cx="1143008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23249" y="2204864"/>
            <a:ext cx="1143008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16016" y="2201464"/>
            <a:ext cx="1143008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7504" y="4509120"/>
            <a:ext cx="1571636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00960" y="2218612"/>
            <a:ext cx="1143008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32240" y="2201464"/>
            <a:ext cx="1143008" cy="642942"/>
          </a:xfrm>
          <a:prstGeom prst="ellipse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pt-PT" sz="2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1484784"/>
            <a:ext cx="81439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For ICPC: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possible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choose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lump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sum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way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get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funding</a:t>
            </a:r>
            <a:endParaRPr lang="pt-PT" sz="2400" dirty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en-US" sz="2000" b="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alculated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according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to various criteria:</a:t>
            </a:r>
          </a:p>
          <a:p>
            <a:pPr marL="0" lvl="1" algn="l"/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“Economy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the country”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: this criterion is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defined by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OEDC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amount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defined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EC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pt-PT" sz="2000" b="0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conomy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country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”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total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number of person-year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for the project for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ICPC participant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EC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contribution rate according to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 marL="742950" lvl="2" indent="-285750" algn="l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funding scheme of the project</a:t>
            </a:r>
          </a:p>
          <a:p>
            <a:pPr marL="742950" lvl="2" indent="-285750" algn="l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type of the partner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077053"/>
            <a:ext cx="8640960" cy="800219"/>
          </a:xfrm>
          <a:prstGeom prst="rect">
            <a:avLst/>
          </a:prstGeom>
          <a:ln w="5715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marL="457200" lvl="2"/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Lump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sum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amount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=</a:t>
            </a:r>
          </a:p>
          <a:p>
            <a:pPr marL="457200" lvl="2"/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Economy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PT" sz="23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23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>
                <a:latin typeface="Calibri" pitchFamily="34" charset="0"/>
                <a:cs typeface="Calibri" pitchFamily="34" charset="0"/>
              </a:rPr>
              <a:t>country</a:t>
            </a:r>
            <a:r>
              <a:rPr lang="pt-PT" sz="2300" i="1" dirty="0">
                <a:latin typeface="Calibri" pitchFamily="34" charset="0"/>
                <a:cs typeface="Calibri" pitchFamily="34" charset="0"/>
              </a:rPr>
              <a:t> x </a:t>
            </a:r>
            <a:r>
              <a:rPr lang="pt-PT" sz="2300" i="1" dirty="0" err="1">
                <a:latin typeface="Calibri" pitchFamily="34" charset="0"/>
                <a:cs typeface="Calibri" pitchFamily="34" charset="0"/>
              </a:rPr>
              <a:t>Person-year</a:t>
            </a:r>
            <a:r>
              <a:rPr lang="pt-PT" sz="2300" i="1" dirty="0">
                <a:latin typeface="Calibri" pitchFamily="34" charset="0"/>
                <a:cs typeface="Calibri" pitchFamily="34" charset="0"/>
              </a:rPr>
              <a:t> total x EC </a:t>
            </a:r>
            <a:r>
              <a:rPr lang="pt-PT" sz="2300" i="1" dirty="0" err="1">
                <a:latin typeface="Calibri" pitchFamily="34" charset="0"/>
                <a:cs typeface="Calibri" pitchFamily="34" charset="0"/>
              </a:rPr>
              <a:t>contribution</a:t>
            </a:r>
            <a:r>
              <a:rPr lang="pt-PT" sz="2300" i="1" dirty="0">
                <a:latin typeface="Calibri" pitchFamily="34" charset="0"/>
                <a:cs typeface="Calibri" pitchFamily="34" charset="0"/>
              </a:rPr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257733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pt-PT" sz="2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16891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For ICPC: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calculation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lump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sum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Example</a:t>
            </a:r>
            <a:endParaRPr lang="pt-PT" sz="2400" dirty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83" y="2708397"/>
            <a:ext cx="4314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06" y="4902605"/>
            <a:ext cx="4286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6" y="3065606"/>
            <a:ext cx="3012472" cy="12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0265" y="2355029"/>
            <a:ext cx="2625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/>
            <a:r>
              <a:rPr lang="en-US" sz="1800" b="0" dirty="0">
                <a:latin typeface="Calibri" pitchFamily="34" charset="0"/>
                <a:cs typeface="Calibri" pitchFamily="34" charset="0"/>
              </a:rPr>
              <a:t>“Economy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of the country”</a:t>
            </a:r>
          </a:p>
          <a:p>
            <a:pPr marL="0"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EC contribution: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0" y="2348880"/>
            <a:ext cx="315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/>
            <a:r>
              <a:rPr lang="en-US" sz="1800" b="0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EC contribution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rate: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3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pt-PT" sz="2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1484784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Practical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example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lump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sum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dirty="0" err="1" smtClean="0">
                <a:latin typeface="Calibri" pitchFamily="34" charset="0"/>
                <a:cs typeface="Calibri" pitchFamily="34" charset="0"/>
              </a:rPr>
              <a:t>calculation</a:t>
            </a:r>
            <a:r>
              <a:rPr lang="pt-PT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1800" b="0" dirty="0">
                <a:latin typeface="Calibri" pitchFamily="34" charset="0"/>
                <a:cs typeface="Calibri" pitchFamily="34" charset="0"/>
              </a:rPr>
              <a:t>ICPC: </a:t>
            </a:r>
            <a:r>
              <a:rPr lang="pt-PT" sz="1800" b="0" dirty="0" err="1">
                <a:latin typeface="Calibri" pitchFamily="34" charset="0"/>
                <a:cs typeface="Calibri" pitchFamily="34" charset="0"/>
              </a:rPr>
              <a:t>Mexico</a:t>
            </a:r>
            <a:endParaRPr lang="pt-PT" sz="1800" b="0" dirty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dirty="0">
              <a:latin typeface="Calibri" pitchFamily="34" charset="0"/>
              <a:cs typeface="Calibri" pitchFamily="34" charset="0"/>
            </a:endParaRPr>
          </a:p>
          <a:p>
            <a:pPr marL="285750" lvl="1" indent="-285750" algn="l">
              <a:buFont typeface="Wingdings" pitchFamily="2" charset="2"/>
              <a:buChar char="§"/>
            </a:pP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Economy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Mexico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upper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middle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income</a:t>
            </a:r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285750" lvl="1" indent="-285750" algn="l">
              <a:buFont typeface="Wingdings" pitchFamily="2" charset="2"/>
              <a:buChar char="§"/>
            </a:pP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Total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person-year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285750" lvl="1" indent="-285750" algn="l">
              <a:buFont typeface="Wingdings" pitchFamily="2" charset="2"/>
              <a:buChar char="§"/>
            </a:pP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Funding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scheme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collaborative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pt-PT" sz="1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Type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partner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University</a:t>
            </a:r>
            <a:endParaRPr lang="pt-PT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24199" r="27960" b="56015"/>
          <a:stretch/>
        </p:blipFill>
        <p:spPr bwMode="auto">
          <a:xfrm>
            <a:off x="841628" y="2420888"/>
            <a:ext cx="4064515" cy="12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32314" r="27960" b="62932"/>
          <a:stretch/>
        </p:blipFill>
        <p:spPr bwMode="auto">
          <a:xfrm>
            <a:off x="395536" y="2795056"/>
            <a:ext cx="5248200" cy="402857"/>
          </a:xfrm>
          <a:prstGeom prst="ellipse">
            <a:avLst/>
          </a:prstGeom>
          <a:ln w="9525">
            <a:solidFill>
              <a:srgbClr val="CC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5301208"/>
            <a:ext cx="8640960" cy="815608"/>
          </a:xfrm>
          <a:prstGeom prst="rect">
            <a:avLst/>
          </a:prstGeom>
          <a:ln w="5715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marL="457200" lvl="2"/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Lump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sum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300" i="1" dirty="0" err="1" smtClean="0">
                <a:latin typeface="Calibri" pitchFamily="34" charset="0"/>
                <a:cs typeface="Calibri" pitchFamily="34" charset="0"/>
              </a:rPr>
              <a:t>amount</a:t>
            </a:r>
            <a:r>
              <a:rPr lang="pt-PT" sz="2300" i="1" dirty="0" smtClean="0">
                <a:latin typeface="Calibri" pitchFamily="34" charset="0"/>
                <a:cs typeface="Calibri" pitchFamily="34" charset="0"/>
              </a:rPr>
              <a:t> =</a:t>
            </a:r>
          </a:p>
          <a:p>
            <a:pPr marL="457200" lvl="2"/>
            <a:r>
              <a:rPr lang="pt-PT" sz="2400" dirty="0" smtClean="0">
                <a:latin typeface="Calibri" pitchFamily="34" charset="0"/>
                <a:cs typeface="Calibri" pitchFamily="34" charset="0"/>
              </a:rPr>
              <a:t>20,700 </a:t>
            </a:r>
            <a:r>
              <a:rPr lang="pt-PT" sz="2400" dirty="0">
                <a:latin typeface="Calibri" pitchFamily="34" charset="0"/>
                <a:cs typeface="Calibri" pitchFamily="34" charset="0"/>
              </a:rPr>
              <a:t>x 20 x 75% =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310,500</a:t>
            </a:r>
            <a:r>
              <a:rPr lang="pt-PT" sz="2400" dirty="0">
                <a:latin typeface="Calibri" pitchFamily="34" charset="0"/>
                <a:cs typeface="Calibri" pitchFamily="34" charset="0"/>
              </a:rPr>
              <a:t>€</a:t>
            </a:r>
            <a:endParaRPr lang="pt-PT" sz="23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7709" y="4645925"/>
            <a:ext cx="25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/>
            <a:r>
              <a:rPr lang="pt-PT" sz="1800" b="0" dirty="0">
                <a:latin typeface="Calibri" pitchFamily="34" charset="0"/>
                <a:cs typeface="Calibri" pitchFamily="34" charset="0"/>
              </a:rPr>
              <a:t>75% EC </a:t>
            </a:r>
            <a:r>
              <a:rPr lang="pt-PT" sz="1800" b="0" dirty="0" err="1">
                <a:latin typeface="Calibri" pitchFamily="34" charset="0"/>
                <a:cs typeface="Calibri" pitchFamily="34" charset="0"/>
              </a:rPr>
              <a:t>contribution</a:t>
            </a:r>
            <a:r>
              <a:rPr lang="pt-PT" sz="1800" b="0" dirty="0">
                <a:latin typeface="Calibri" pitchFamily="34" charset="0"/>
                <a:cs typeface="Calibri" pitchFamily="34" charset="0"/>
              </a:rPr>
              <a:t> rate</a:t>
            </a:r>
            <a:endParaRPr lang="pt-PT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5290" y="2809077"/>
            <a:ext cx="253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/>
            <a:r>
              <a:rPr lang="pt-PT" sz="1800" b="0" dirty="0">
                <a:latin typeface="Calibri" pitchFamily="34" charset="0"/>
                <a:cs typeface="Calibri" pitchFamily="34" charset="0"/>
              </a:rPr>
              <a:t>20.700€/</a:t>
            </a:r>
            <a:r>
              <a:rPr lang="pt-PT" sz="1800" b="0" dirty="0" err="1">
                <a:latin typeface="Calibri" pitchFamily="34" charset="0"/>
                <a:cs typeface="Calibri" pitchFamily="34" charset="0"/>
              </a:rPr>
              <a:t>researcher</a:t>
            </a:r>
            <a:r>
              <a:rPr lang="pt-PT" sz="1800" b="0" dirty="0">
                <a:latin typeface="Calibri" pitchFamily="34" charset="0"/>
                <a:cs typeface="Calibri" pitchFamily="34" charset="0"/>
              </a:rPr>
              <a:t>/</a:t>
            </a:r>
            <a:r>
              <a:rPr lang="pt-PT" sz="1800" b="0" dirty="0" err="1">
                <a:latin typeface="Calibri" pitchFamily="34" charset="0"/>
                <a:cs typeface="Calibri" pitchFamily="34" charset="0"/>
              </a:rPr>
              <a:t>year</a:t>
            </a:r>
            <a:endParaRPr lang="pt-PT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24128" y="4509120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711475" y="2675013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724128" y="3861048"/>
            <a:ext cx="571504" cy="642942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</a:gradFill>
          <a:ln>
            <a:headEnd type="triangl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99764" y="3979538"/>
            <a:ext cx="1615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/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20 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pt-PT" sz="1800" b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pt-PT" sz="1800" b="0" dirty="0" err="1" smtClean="0">
                <a:latin typeface="Calibri" pitchFamily="34" charset="0"/>
                <a:cs typeface="Calibri" pitchFamily="34" charset="0"/>
              </a:rPr>
              <a:t>year</a:t>
            </a:r>
            <a:endParaRPr lang="pt-PT" sz="18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3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643182"/>
            <a:ext cx="81439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latin typeface="Calibri" pitchFamily="34" charset="0"/>
                <a:cs typeface="Calibri" pitchFamily="34" charset="0"/>
              </a:rPr>
              <a:t>Some </a:t>
            </a:r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steps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FP7 </a:t>
            </a:r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3600" dirty="0" err="1" smtClean="0">
                <a:latin typeface="Calibri" pitchFamily="34" charset="0"/>
                <a:cs typeface="Calibri" pitchFamily="34" charset="0"/>
              </a:rPr>
              <a:t>preparation</a:t>
            </a:r>
            <a:endParaRPr lang="pt-PT" sz="3600" dirty="0" smtClean="0">
              <a:latin typeface="Calibri" pitchFamily="34" charset="0"/>
              <a:cs typeface="Calibri" pitchFamily="34" charset="0"/>
            </a:endParaRPr>
          </a:p>
          <a:p>
            <a:endParaRPr lang="pt-PT" sz="3600" dirty="0" smtClean="0">
              <a:latin typeface="Calibri" pitchFamily="34" charset="0"/>
              <a:cs typeface="Calibri" pitchFamily="34" charset="0"/>
            </a:endParaRPr>
          </a:p>
          <a:p>
            <a:endParaRPr lang="pt-PT" sz="3600" dirty="0" smtClean="0">
              <a:latin typeface="Calibri" pitchFamily="34" charset="0"/>
              <a:cs typeface="Calibri" pitchFamily="34" charset="0"/>
            </a:endParaRPr>
          </a:p>
          <a:p>
            <a:endParaRPr lang="pt-PT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4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395536" y="1384924"/>
            <a:ext cx="3096344" cy="2341402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3"/>
            <a:ext cx="1734407" cy="464786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52304" y="1395398"/>
            <a:ext cx="2116359" cy="459046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418584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75468" y="4973581"/>
            <a:ext cx="1660996" cy="105920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5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500174"/>
            <a:ext cx="814393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+mj-lt"/>
              <a:buAutoNum type="arabicPeriod" startAt="4"/>
            </a:pP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Elaboration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A – Via EPSS</a:t>
            </a:r>
          </a:p>
          <a:p>
            <a:pPr lvl="1" indent="-457200" algn="just">
              <a:spcBef>
                <a:spcPts val="800"/>
              </a:spcBef>
            </a:pP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a)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Filling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administrative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information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	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Forms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A1, A2.1., A2.2)</a:t>
            </a:r>
          </a:p>
          <a:p>
            <a:pPr marL="0" lvl="1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b)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Filling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amounts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agreed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	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Forms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A3.1)</a:t>
            </a:r>
          </a:p>
          <a:p>
            <a:pPr marL="0" lvl="1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c)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Automatic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filling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total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 indent="-457200" algn="just">
              <a:spcBef>
                <a:spcPts val="800"/>
              </a:spcBef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	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Form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A3.2)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731" r="969" b="1462"/>
          <a:stretch>
            <a:fillRect/>
          </a:stretch>
        </p:blipFill>
        <p:spPr bwMode="auto">
          <a:xfrm>
            <a:off x="928662" y="1456032"/>
            <a:ext cx="3466539" cy="45385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506" y="1465412"/>
            <a:ext cx="3382518" cy="45217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 rot="20365131">
            <a:off x="231766" y="4296052"/>
            <a:ext cx="1857388" cy="407416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COORDINATOR</a:t>
            </a:r>
            <a:endParaRPr kumimoji="0" lang="pt-PT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20365131">
            <a:off x="7073786" y="4088660"/>
            <a:ext cx="1857388" cy="751957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COORDINATOR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100" dirty="0" smtClean="0">
                <a:solidFill>
                  <a:schemeClr val="tx1"/>
                </a:solidFill>
                <a:latin typeface="Arial" pitchFamily="-111" charset="0"/>
              </a:rPr>
              <a:t>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PARTNERS</a:t>
            </a:r>
            <a:endParaRPr kumimoji="0" lang="pt-PT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79" y="1928802"/>
            <a:ext cx="4399583" cy="34290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b="1167"/>
          <a:stretch>
            <a:fillRect/>
          </a:stretch>
        </p:blipFill>
        <p:spPr bwMode="auto">
          <a:xfrm>
            <a:off x="4579996" y="1928802"/>
            <a:ext cx="4486270" cy="34290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 rot="20365131">
            <a:off x="1001558" y="5088792"/>
            <a:ext cx="1857388" cy="751957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COORDINATOR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100" dirty="0" smtClean="0">
                <a:solidFill>
                  <a:schemeClr val="tx1"/>
                </a:solidFill>
                <a:latin typeface="Arial" pitchFamily="-111" charset="0"/>
              </a:rPr>
              <a:t>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PARTNERS</a:t>
            </a:r>
            <a:endParaRPr kumimoji="0" lang="pt-PT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" name="Rectangle 2"/>
          <p:cNvSpPr/>
          <p:nvPr/>
        </p:nvSpPr>
        <p:spPr bwMode="auto">
          <a:xfrm>
            <a:off x="2041878" y="1384923"/>
            <a:ext cx="1450001" cy="1155951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8663" y="1384923"/>
            <a:ext cx="1734407" cy="464786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52304" y="1395398"/>
            <a:ext cx="2116359" cy="459046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03070" y="1798865"/>
            <a:ext cx="1526916" cy="418584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Final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validation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92784" y="3690632"/>
            <a:ext cx="2961792" cy="234215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7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445582"/>
            <a:ext cx="8358246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+mj-lt"/>
              <a:buAutoNum type="arabicPeriod" startAt="4"/>
            </a:pP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Final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validation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proposal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consortium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>
              <a:buFont typeface="+mj-lt"/>
              <a:buAutoNum type="arabicPeriod" startAt="10"/>
            </a:pP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A: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Administrative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forms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filled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partners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>
              <a:buFont typeface="+mj-lt"/>
              <a:buAutoNum type="alphaLcParenR"/>
            </a:pPr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B: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Technical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contents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finalized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pdf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format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indent="-457200" algn="l">
              <a:buFont typeface="+mj-lt"/>
              <a:buAutoNum type="alphaLcParenR"/>
            </a:pPr>
            <a:endParaRPr lang="pt-PT" sz="18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>
              <a:buFont typeface="+mj-lt"/>
              <a:buAutoNum type="alphaLcParenR"/>
            </a:pP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Final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check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via EPSS “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check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validation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check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errors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indent="-457200" algn="just">
              <a:spcBef>
                <a:spcPts val="800"/>
              </a:spcBef>
            </a:pP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SUBMISSION: </a:t>
            </a:r>
            <a:r>
              <a:rPr lang="pt-PT" sz="2400" dirty="0">
                <a:latin typeface="Calibri" pitchFamily="34" charset="0"/>
                <a:cs typeface="Calibri" pitchFamily="34" charset="0"/>
              </a:rPr>
              <a:t>ON-LINE &amp; BY THE COORDINATOR!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lvl="1" indent="-457200" algn="l"/>
            <a:endParaRPr lang="pt-PT" sz="2000" b="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l"/>
            <a:r>
              <a:rPr lang="en-US" sz="2400" b="0" dirty="0">
                <a:latin typeface="Calibri" pitchFamily="34" charset="0"/>
                <a:cs typeface="Calibri" pitchFamily="34" charset="0"/>
              </a:rPr>
              <a:t>Proposal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submitted: 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EPSS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electronic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notification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by e-mail =&gt; Reference number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Final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validation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03622" y="139444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Identify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call</a:t>
            </a:r>
            <a:r>
              <a:rPr lang="pt-PT" sz="1200" b="1" kern="1200" dirty="0" smtClean="0"/>
              <a:t> &amp; EPSS </a:t>
            </a:r>
            <a:r>
              <a:rPr lang="pt-PT" sz="1200" b="1" kern="1200" dirty="0" err="1" smtClean="0"/>
              <a:t>registration</a:t>
            </a:r>
            <a:endParaRPr lang="pt-PT" sz="1200" b="1" i="1" kern="1200" dirty="0"/>
          </a:p>
        </p:txBody>
      </p:sp>
      <p:sp>
        <p:nvSpPr>
          <p:cNvPr id="13" name="Freeform 12"/>
          <p:cNvSpPr/>
          <p:nvPr/>
        </p:nvSpPr>
        <p:spPr>
          <a:xfrm rot="1960">
            <a:off x="5268349" y="1729858"/>
            <a:ext cx="278685" cy="341257"/>
          </a:xfrm>
          <a:custGeom>
            <a:avLst/>
            <a:gdLst>
              <a:gd name="connsiteX0" fmla="*/ 0 w 278685"/>
              <a:gd name="connsiteY0" fmla="*/ 68251 h 341257"/>
              <a:gd name="connsiteX1" fmla="*/ 139343 w 278685"/>
              <a:gd name="connsiteY1" fmla="*/ 68251 h 341257"/>
              <a:gd name="connsiteX2" fmla="*/ 139343 w 278685"/>
              <a:gd name="connsiteY2" fmla="*/ 0 h 341257"/>
              <a:gd name="connsiteX3" fmla="*/ 278685 w 278685"/>
              <a:gd name="connsiteY3" fmla="*/ 170629 h 341257"/>
              <a:gd name="connsiteX4" fmla="*/ 139343 w 278685"/>
              <a:gd name="connsiteY4" fmla="*/ 341257 h 341257"/>
              <a:gd name="connsiteX5" fmla="*/ 139343 w 278685"/>
              <a:gd name="connsiteY5" fmla="*/ 273006 h 341257"/>
              <a:gd name="connsiteX6" fmla="*/ 0 w 278685"/>
              <a:gd name="connsiteY6" fmla="*/ 273006 h 341257"/>
              <a:gd name="connsiteX7" fmla="*/ 0 w 27868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85" h="341257">
                <a:moveTo>
                  <a:pt x="0" y="68251"/>
                </a:moveTo>
                <a:lnTo>
                  <a:pt x="139343" y="68251"/>
                </a:lnTo>
                <a:lnTo>
                  <a:pt x="139343" y="0"/>
                </a:lnTo>
                <a:lnTo>
                  <a:pt x="278685" y="170629"/>
                </a:lnTo>
                <a:lnTo>
                  <a:pt x="139343" y="341257"/>
                </a:lnTo>
                <a:lnTo>
                  <a:pt x="139343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83605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4" name="Freeform 13"/>
          <p:cNvSpPr/>
          <p:nvPr/>
        </p:nvSpPr>
        <p:spPr>
          <a:xfrm>
            <a:off x="5568663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Elegibility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and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requirement</a:t>
            </a:r>
            <a:endParaRPr lang="pt-PT" sz="1200" b="1" kern="1200" dirty="0"/>
          </a:p>
        </p:txBody>
      </p:sp>
      <p:sp>
        <p:nvSpPr>
          <p:cNvPr id="15" name="Freeform 14"/>
          <p:cNvSpPr/>
          <p:nvPr/>
        </p:nvSpPr>
        <p:spPr>
          <a:xfrm rot="1646996">
            <a:off x="6789415" y="2175950"/>
            <a:ext cx="626666" cy="341257"/>
          </a:xfrm>
          <a:custGeom>
            <a:avLst/>
            <a:gdLst>
              <a:gd name="connsiteX0" fmla="*/ 0 w 626666"/>
              <a:gd name="connsiteY0" fmla="*/ 68251 h 341257"/>
              <a:gd name="connsiteX1" fmla="*/ 456038 w 626666"/>
              <a:gd name="connsiteY1" fmla="*/ 68251 h 341257"/>
              <a:gd name="connsiteX2" fmla="*/ 456038 w 626666"/>
              <a:gd name="connsiteY2" fmla="*/ 0 h 341257"/>
              <a:gd name="connsiteX3" fmla="*/ 626666 w 626666"/>
              <a:gd name="connsiteY3" fmla="*/ 170629 h 341257"/>
              <a:gd name="connsiteX4" fmla="*/ 456038 w 626666"/>
              <a:gd name="connsiteY4" fmla="*/ 341257 h 341257"/>
              <a:gd name="connsiteX5" fmla="*/ 456038 w 626666"/>
              <a:gd name="connsiteY5" fmla="*/ 273006 h 341257"/>
              <a:gd name="connsiteX6" fmla="*/ 0 w 626666"/>
              <a:gd name="connsiteY6" fmla="*/ 273006 h 341257"/>
              <a:gd name="connsiteX7" fmla="*/ 0 w 62666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666" h="341257">
                <a:moveTo>
                  <a:pt x="0" y="68251"/>
                </a:moveTo>
                <a:lnTo>
                  <a:pt x="456038" y="68251"/>
                </a:lnTo>
                <a:lnTo>
                  <a:pt x="456038" y="0"/>
                </a:lnTo>
                <a:lnTo>
                  <a:pt x="626666" y="170629"/>
                </a:lnTo>
                <a:lnTo>
                  <a:pt x="456038" y="341257"/>
                </a:lnTo>
                <a:lnTo>
                  <a:pt x="456038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0" rIns="102377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6" name="Freeform 15"/>
          <p:cNvSpPr/>
          <p:nvPr/>
        </p:nvSpPr>
        <p:spPr>
          <a:xfrm>
            <a:off x="7303070" y="2296347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Developping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the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idea</a:t>
            </a:r>
            <a:endParaRPr lang="pt-PT" sz="1200" b="1" kern="1200" dirty="0"/>
          </a:p>
        </p:txBody>
      </p:sp>
      <p:sp>
        <p:nvSpPr>
          <p:cNvPr id="17" name="Freeform 16"/>
          <p:cNvSpPr/>
          <p:nvPr/>
        </p:nvSpPr>
        <p:spPr>
          <a:xfrm rot="5399980">
            <a:off x="7625947" y="3521286"/>
            <a:ext cx="706732" cy="341257"/>
          </a:xfrm>
          <a:custGeom>
            <a:avLst/>
            <a:gdLst>
              <a:gd name="connsiteX0" fmla="*/ 0 w 706732"/>
              <a:gd name="connsiteY0" fmla="*/ 68251 h 341257"/>
              <a:gd name="connsiteX1" fmla="*/ 536104 w 706732"/>
              <a:gd name="connsiteY1" fmla="*/ 68251 h 341257"/>
              <a:gd name="connsiteX2" fmla="*/ 536104 w 706732"/>
              <a:gd name="connsiteY2" fmla="*/ 0 h 341257"/>
              <a:gd name="connsiteX3" fmla="*/ 706732 w 706732"/>
              <a:gd name="connsiteY3" fmla="*/ 170629 h 341257"/>
              <a:gd name="connsiteX4" fmla="*/ 536104 w 706732"/>
              <a:gd name="connsiteY4" fmla="*/ 341257 h 341257"/>
              <a:gd name="connsiteX5" fmla="*/ 536104 w 706732"/>
              <a:gd name="connsiteY5" fmla="*/ 273006 h 341257"/>
              <a:gd name="connsiteX6" fmla="*/ 0 w 706732"/>
              <a:gd name="connsiteY6" fmla="*/ 273006 h 341257"/>
              <a:gd name="connsiteX7" fmla="*/ 0 w 70673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32" h="341257">
                <a:moveTo>
                  <a:pt x="0" y="68251"/>
                </a:moveTo>
                <a:lnTo>
                  <a:pt x="536104" y="68251"/>
                </a:lnTo>
                <a:lnTo>
                  <a:pt x="536104" y="0"/>
                </a:lnTo>
                <a:lnTo>
                  <a:pt x="706732" y="170629"/>
                </a:lnTo>
                <a:lnTo>
                  <a:pt x="536104" y="341257"/>
                </a:lnTo>
                <a:lnTo>
                  <a:pt x="536104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250" rIns="102376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18" name="Freeform 17"/>
          <p:cNvSpPr/>
          <p:nvPr/>
        </p:nvSpPr>
        <p:spPr>
          <a:xfrm>
            <a:off x="7303081" y="4100129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Partners</a:t>
            </a:r>
            <a:endParaRPr lang="pt-PT" sz="1200" b="1" kern="1200" dirty="0"/>
          </a:p>
        </p:txBody>
      </p:sp>
      <p:sp>
        <p:nvSpPr>
          <p:cNvPr id="19" name="Freeform 18"/>
          <p:cNvSpPr/>
          <p:nvPr/>
        </p:nvSpPr>
        <p:spPr>
          <a:xfrm rot="19878214">
            <a:off x="6932693" y="4867659"/>
            <a:ext cx="512725" cy="341257"/>
          </a:xfrm>
          <a:custGeom>
            <a:avLst/>
            <a:gdLst>
              <a:gd name="connsiteX0" fmla="*/ 0 w 512724"/>
              <a:gd name="connsiteY0" fmla="*/ 68251 h 341257"/>
              <a:gd name="connsiteX1" fmla="*/ 342096 w 512724"/>
              <a:gd name="connsiteY1" fmla="*/ 68251 h 341257"/>
              <a:gd name="connsiteX2" fmla="*/ 342096 w 512724"/>
              <a:gd name="connsiteY2" fmla="*/ 0 h 341257"/>
              <a:gd name="connsiteX3" fmla="*/ 512724 w 512724"/>
              <a:gd name="connsiteY3" fmla="*/ 170629 h 341257"/>
              <a:gd name="connsiteX4" fmla="*/ 342096 w 512724"/>
              <a:gd name="connsiteY4" fmla="*/ 341257 h 341257"/>
              <a:gd name="connsiteX5" fmla="*/ 342096 w 512724"/>
              <a:gd name="connsiteY5" fmla="*/ 273006 h 341257"/>
              <a:gd name="connsiteX6" fmla="*/ 0 w 512724"/>
              <a:gd name="connsiteY6" fmla="*/ 273006 h 341257"/>
              <a:gd name="connsiteX7" fmla="*/ 0 w 512724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24" h="341257">
                <a:moveTo>
                  <a:pt x="512724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12724" y="68251"/>
                </a:lnTo>
                <a:lnTo>
                  <a:pt x="512724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6" tIns="68251" rIns="1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0" name="Freeform 19"/>
          <p:cNvSpPr/>
          <p:nvPr/>
        </p:nvSpPr>
        <p:spPr>
          <a:xfrm>
            <a:off x="5707422" y="49735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Work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plan</a:t>
            </a:r>
            <a:r>
              <a:rPr lang="pt-PT" sz="1200" b="1" kern="1200" dirty="0" smtClean="0"/>
              <a:t>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1" name="Freeform 20"/>
          <p:cNvSpPr/>
          <p:nvPr/>
        </p:nvSpPr>
        <p:spPr>
          <a:xfrm rot="30">
            <a:off x="5287325" y="5308528"/>
            <a:ext cx="402407" cy="341257"/>
          </a:xfrm>
          <a:custGeom>
            <a:avLst/>
            <a:gdLst>
              <a:gd name="connsiteX0" fmla="*/ 0 w 402406"/>
              <a:gd name="connsiteY0" fmla="*/ 68251 h 341257"/>
              <a:gd name="connsiteX1" fmla="*/ 231778 w 402406"/>
              <a:gd name="connsiteY1" fmla="*/ 68251 h 341257"/>
              <a:gd name="connsiteX2" fmla="*/ 231778 w 402406"/>
              <a:gd name="connsiteY2" fmla="*/ 0 h 341257"/>
              <a:gd name="connsiteX3" fmla="*/ 402406 w 402406"/>
              <a:gd name="connsiteY3" fmla="*/ 170629 h 341257"/>
              <a:gd name="connsiteX4" fmla="*/ 231778 w 402406"/>
              <a:gd name="connsiteY4" fmla="*/ 341257 h 341257"/>
              <a:gd name="connsiteX5" fmla="*/ 231778 w 402406"/>
              <a:gd name="connsiteY5" fmla="*/ 273006 h 341257"/>
              <a:gd name="connsiteX6" fmla="*/ 0 w 402406"/>
              <a:gd name="connsiteY6" fmla="*/ 273006 h 341257"/>
              <a:gd name="connsiteX7" fmla="*/ 0 w 402406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6" h="341257">
                <a:moveTo>
                  <a:pt x="402406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402406" y="68251"/>
                </a:lnTo>
                <a:lnTo>
                  <a:pt x="402406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0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2" name="Freeform 21"/>
          <p:cNvSpPr/>
          <p:nvPr/>
        </p:nvSpPr>
        <p:spPr>
          <a:xfrm>
            <a:off x="3903620" y="4973582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 smtClean="0"/>
              <a:t>Part</a:t>
            </a:r>
            <a:r>
              <a:rPr lang="pt-PT" sz="1200" dirty="0" smtClean="0"/>
              <a:t> B</a:t>
            </a:r>
            <a:endParaRPr lang="pt-PT" sz="1200" b="1" kern="1200" dirty="0"/>
          </a:p>
        </p:txBody>
      </p:sp>
      <p:sp>
        <p:nvSpPr>
          <p:cNvPr id="23" name="Freeform 22"/>
          <p:cNvSpPr/>
          <p:nvPr/>
        </p:nvSpPr>
        <p:spPr>
          <a:xfrm rot="21597713">
            <a:off x="3548104" y="5309092"/>
            <a:ext cx="340546" cy="341258"/>
          </a:xfrm>
          <a:custGeom>
            <a:avLst/>
            <a:gdLst>
              <a:gd name="connsiteX0" fmla="*/ 0 w 340545"/>
              <a:gd name="connsiteY0" fmla="*/ 68251 h 341257"/>
              <a:gd name="connsiteX1" fmla="*/ 170273 w 340545"/>
              <a:gd name="connsiteY1" fmla="*/ 68251 h 341257"/>
              <a:gd name="connsiteX2" fmla="*/ 170273 w 340545"/>
              <a:gd name="connsiteY2" fmla="*/ 0 h 341257"/>
              <a:gd name="connsiteX3" fmla="*/ 340545 w 340545"/>
              <a:gd name="connsiteY3" fmla="*/ 170629 h 341257"/>
              <a:gd name="connsiteX4" fmla="*/ 170273 w 340545"/>
              <a:gd name="connsiteY4" fmla="*/ 341257 h 341257"/>
              <a:gd name="connsiteX5" fmla="*/ 170273 w 340545"/>
              <a:gd name="connsiteY5" fmla="*/ 273006 h 341257"/>
              <a:gd name="connsiteX6" fmla="*/ 0 w 340545"/>
              <a:gd name="connsiteY6" fmla="*/ 273006 h 341257"/>
              <a:gd name="connsiteX7" fmla="*/ 0 w 340545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45" h="341257">
                <a:moveTo>
                  <a:pt x="340545" y="273006"/>
                </a:moveTo>
                <a:lnTo>
                  <a:pt x="170272" y="273006"/>
                </a:lnTo>
                <a:lnTo>
                  <a:pt x="170272" y="341257"/>
                </a:lnTo>
                <a:lnTo>
                  <a:pt x="0" y="170628"/>
                </a:lnTo>
                <a:lnTo>
                  <a:pt x="170272" y="0"/>
                </a:lnTo>
                <a:lnTo>
                  <a:pt x="170272" y="68251"/>
                </a:lnTo>
                <a:lnTo>
                  <a:pt x="340545" y="68251"/>
                </a:lnTo>
                <a:lnTo>
                  <a:pt x="340545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63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4" name="Freeform 23"/>
          <p:cNvSpPr/>
          <p:nvPr/>
        </p:nvSpPr>
        <p:spPr>
          <a:xfrm>
            <a:off x="2169200" y="497473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Budget </a:t>
            </a:r>
            <a:r>
              <a:rPr lang="pt-PT" sz="1200" b="1" kern="1200" dirty="0" err="1" smtClean="0"/>
              <a:t>definition</a:t>
            </a:r>
            <a:endParaRPr lang="pt-PT" sz="1200" b="1" kern="1200" dirty="0"/>
          </a:p>
        </p:txBody>
      </p:sp>
      <p:sp>
        <p:nvSpPr>
          <p:cNvPr id="25" name="Freeform 24"/>
          <p:cNvSpPr/>
          <p:nvPr/>
        </p:nvSpPr>
        <p:spPr>
          <a:xfrm rot="1904165">
            <a:off x="1835766" y="4842176"/>
            <a:ext cx="507592" cy="341258"/>
          </a:xfrm>
          <a:custGeom>
            <a:avLst/>
            <a:gdLst>
              <a:gd name="connsiteX0" fmla="*/ 0 w 507591"/>
              <a:gd name="connsiteY0" fmla="*/ 68251 h 341257"/>
              <a:gd name="connsiteX1" fmla="*/ 336963 w 507591"/>
              <a:gd name="connsiteY1" fmla="*/ 68251 h 341257"/>
              <a:gd name="connsiteX2" fmla="*/ 336963 w 507591"/>
              <a:gd name="connsiteY2" fmla="*/ 0 h 341257"/>
              <a:gd name="connsiteX3" fmla="*/ 507591 w 507591"/>
              <a:gd name="connsiteY3" fmla="*/ 170629 h 341257"/>
              <a:gd name="connsiteX4" fmla="*/ 336963 w 507591"/>
              <a:gd name="connsiteY4" fmla="*/ 341257 h 341257"/>
              <a:gd name="connsiteX5" fmla="*/ 336963 w 507591"/>
              <a:gd name="connsiteY5" fmla="*/ 273006 h 341257"/>
              <a:gd name="connsiteX6" fmla="*/ 0 w 507591"/>
              <a:gd name="connsiteY6" fmla="*/ 273006 h 341257"/>
              <a:gd name="connsiteX7" fmla="*/ 0 w 507591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91" h="341257">
                <a:moveTo>
                  <a:pt x="507591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507591" y="68251"/>
                </a:lnTo>
                <a:lnTo>
                  <a:pt x="507591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2" rIns="0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6" name="Freeform 25"/>
          <p:cNvSpPr/>
          <p:nvPr/>
        </p:nvSpPr>
        <p:spPr>
          <a:xfrm>
            <a:off x="642923" y="4030760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Proposal</a:t>
            </a:r>
            <a:endParaRPr lang="pt-PT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Part</a:t>
            </a:r>
            <a:r>
              <a:rPr lang="pt-PT" sz="1200" b="1" kern="1200" dirty="0" smtClean="0"/>
              <a:t> A</a:t>
            </a:r>
            <a:endParaRPr lang="pt-PT" sz="1200" b="1" kern="1200" dirty="0"/>
          </a:p>
        </p:txBody>
      </p:sp>
      <p:sp>
        <p:nvSpPr>
          <p:cNvPr id="27" name="Freeform 26"/>
          <p:cNvSpPr/>
          <p:nvPr/>
        </p:nvSpPr>
        <p:spPr>
          <a:xfrm rot="5399979">
            <a:off x="965784" y="3475689"/>
            <a:ext cx="706743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28" name="Freeform 27"/>
          <p:cNvSpPr/>
          <p:nvPr/>
        </p:nvSpPr>
        <p:spPr>
          <a:xfrm>
            <a:off x="642912" y="2226966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smtClean="0"/>
              <a:t>Final </a:t>
            </a:r>
            <a:r>
              <a:rPr lang="pt-PT" sz="1200" b="1" kern="1200" dirty="0" err="1" smtClean="0"/>
              <a:t>validation</a:t>
            </a:r>
            <a:endParaRPr lang="pt-PT" sz="1200" b="1" kern="1200" dirty="0"/>
          </a:p>
        </p:txBody>
      </p:sp>
      <p:sp>
        <p:nvSpPr>
          <p:cNvPr id="29" name="Freeform 28"/>
          <p:cNvSpPr/>
          <p:nvPr/>
        </p:nvSpPr>
        <p:spPr>
          <a:xfrm rot="19817007">
            <a:off x="1845836" y="2149389"/>
            <a:ext cx="392087" cy="341257"/>
          </a:xfrm>
          <a:custGeom>
            <a:avLst/>
            <a:gdLst>
              <a:gd name="connsiteX0" fmla="*/ 0 w 392087"/>
              <a:gd name="connsiteY0" fmla="*/ 68251 h 341257"/>
              <a:gd name="connsiteX1" fmla="*/ 221459 w 392087"/>
              <a:gd name="connsiteY1" fmla="*/ 68251 h 341257"/>
              <a:gd name="connsiteX2" fmla="*/ 221459 w 392087"/>
              <a:gd name="connsiteY2" fmla="*/ 0 h 341257"/>
              <a:gd name="connsiteX3" fmla="*/ 392087 w 392087"/>
              <a:gd name="connsiteY3" fmla="*/ 170629 h 341257"/>
              <a:gd name="connsiteX4" fmla="*/ 221459 w 392087"/>
              <a:gd name="connsiteY4" fmla="*/ 341257 h 341257"/>
              <a:gd name="connsiteX5" fmla="*/ 221459 w 392087"/>
              <a:gd name="connsiteY5" fmla="*/ 273006 h 341257"/>
              <a:gd name="connsiteX6" fmla="*/ 0 w 392087"/>
              <a:gd name="connsiteY6" fmla="*/ 273006 h 341257"/>
              <a:gd name="connsiteX7" fmla="*/ 0 w 392087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7" h="341257">
                <a:moveTo>
                  <a:pt x="0" y="68251"/>
                </a:moveTo>
                <a:lnTo>
                  <a:pt x="221459" y="68251"/>
                </a:lnTo>
                <a:lnTo>
                  <a:pt x="221459" y="0"/>
                </a:lnTo>
                <a:lnTo>
                  <a:pt x="392087" y="170629"/>
                </a:lnTo>
                <a:lnTo>
                  <a:pt x="221459" y="341257"/>
                </a:lnTo>
                <a:lnTo>
                  <a:pt x="221459" y="273006"/>
                </a:lnTo>
                <a:lnTo>
                  <a:pt x="0" y="273006"/>
                </a:lnTo>
                <a:lnTo>
                  <a:pt x="0" y="682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8251" rIns="102377" bIns="682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0" name="Freeform 29"/>
          <p:cNvSpPr/>
          <p:nvPr/>
        </p:nvSpPr>
        <p:spPr>
          <a:xfrm>
            <a:off x="2099829" y="1395398"/>
            <a:ext cx="1352475" cy="1011132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kern="1200" dirty="0" err="1" smtClean="0"/>
              <a:t>Submission</a:t>
            </a:r>
            <a:endParaRPr lang="pt-PT" sz="12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3491880" y="3004736"/>
            <a:ext cx="2088232" cy="1443180"/>
          </a:xfrm>
          <a:custGeom>
            <a:avLst/>
            <a:gdLst>
              <a:gd name="connsiteX0" fmla="*/ 0 w 1352475"/>
              <a:gd name="connsiteY0" fmla="*/ 505566 h 1011132"/>
              <a:gd name="connsiteX1" fmla="*/ 271323 w 1352475"/>
              <a:gd name="connsiteY1" fmla="*/ 100651 h 1011132"/>
              <a:gd name="connsiteX2" fmla="*/ 676239 w 1352475"/>
              <a:gd name="connsiteY2" fmla="*/ 1 h 1011132"/>
              <a:gd name="connsiteX3" fmla="*/ 1081155 w 1352475"/>
              <a:gd name="connsiteY3" fmla="*/ 100652 h 1011132"/>
              <a:gd name="connsiteX4" fmla="*/ 1352476 w 1352475"/>
              <a:gd name="connsiteY4" fmla="*/ 505569 h 1011132"/>
              <a:gd name="connsiteX5" fmla="*/ 1081154 w 1352475"/>
              <a:gd name="connsiteY5" fmla="*/ 910485 h 1011132"/>
              <a:gd name="connsiteX6" fmla="*/ 676238 w 1352475"/>
              <a:gd name="connsiteY6" fmla="*/ 1011135 h 1011132"/>
              <a:gd name="connsiteX7" fmla="*/ 271322 w 1352475"/>
              <a:gd name="connsiteY7" fmla="*/ 910485 h 1011132"/>
              <a:gd name="connsiteX8" fmla="*/ 0 w 1352475"/>
              <a:gd name="connsiteY8" fmla="*/ 505569 h 1011132"/>
              <a:gd name="connsiteX9" fmla="*/ 0 w 1352475"/>
              <a:gd name="connsiteY9" fmla="*/ 505566 h 10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475" h="1011132">
                <a:moveTo>
                  <a:pt x="0" y="505566"/>
                </a:moveTo>
                <a:cubicBezTo>
                  <a:pt x="0" y="346164"/>
                  <a:pt x="100556" y="196097"/>
                  <a:pt x="271323" y="100651"/>
                </a:cubicBezTo>
                <a:cubicBezTo>
                  <a:pt x="388228" y="35309"/>
                  <a:pt x="530275" y="1"/>
                  <a:pt x="676239" y="1"/>
                </a:cubicBezTo>
                <a:cubicBezTo>
                  <a:pt x="822203" y="1"/>
                  <a:pt x="964250" y="35310"/>
                  <a:pt x="1081155" y="100652"/>
                </a:cubicBezTo>
                <a:cubicBezTo>
                  <a:pt x="1251922" y="196099"/>
                  <a:pt x="1352477" y="346166"/>
                  <a:pt x="1352476" y="505569"/>
                </a:cubicBezTo>
                <a:cubicBezTo>
                  <a:pt x="1352476" y="664971"/>
                  <a:pt x="1251921" y="815038"/>
                  <a:pt x="1081154" y="910485"/>
                </a:cubicBezTo>
                <a:cubicBezTo>
                  <a:pt x="964249" y="975827"/>
                  <a:pt x="822202" y="1011135"/>
                  <a:pt x="676238" y="1011135"/>
                </a:cubicBezTo>
                <a:cubicBezTo>
                  <a:pt x="530274" y="1011135"/>
                  <a:pt x="388227" y="975826"/>
                  <a:pt x="271322" y="910485"/>
                </a:cubicBezTo>
                <a:cubicBezTo>
                  <a:pt x="100555" y="815038"/>
                  <a:pt x="0" y="664971"/>
                  <a:pt x="0" y="505569"/>
                </a:cubicBezTo>
                <a:lnTo>
                  <a:pt x="0" y="505566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06" tIns="163317" rIns="213306" bIns="16331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pt-PT" sz="2800" b="1" i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 rot="5399979">
            <a:off x="4341648" y="2572623"/>
            <a:ext cx="404750" cy="341258"/>
          </a:xfrm>
          <a:custGeom>
            <a:avLst/>
            <a:gdLst>
              <a:gd name="connsiteX0" fmla="*/ 0 w 706742"/>
              <a:gd name="connsiteY0" fmla="*/ 68251 h 341257"/>
              <a:gd name="connsiteX1" fmla="*/ 536114 w 706742"/>
              <a:gd name="connsiteY1" fmla="*/ 68251 h 341257"/>
              <a:gd name="connsiteX2" fmla="*/ 536114 w 706742"/>
              <a:gd name="connsiteY2" fmla="*/ 0 h 341257"/>
              <a:gd name="connsiteX3" fmla="*/ 706742 w 706742"/>
              <a:gd name="connsiteY3" fmla="*/ 170629 h 341257"/>
              <a:gd name="connsiteX4" fmla="*/ 536114 w 706742"/>
              <a:gd name="connsiteY4" fmla="*/ 341257 h 341257"/>
              <a:gd name="connsiteX5" fmla="*/ 536114 w 706742"/>
              <a:gd name="connsiteY5" fmla="*/ 273006 h 341257"/>
              <a:gd name="connsiteX6" fmla="*/ 0 w 706742"/>
              <a:gd name="connsiteY6" fmla="*/ 273006 h 341257"/>
              <a:gd name="connsiteX7" fmla="*/ 0 w 706742"/>
              <a:gd name="connsiteY7" fmla="*/ 68251 h 34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42" h="341257">
                <a:moveTo>
                  <a:pt x="706742" y="273006"/>
                </a:moveTo>
                <a:lnTo>
                  <a:pt x="170628" y="273006"/>
                </a:lnTo>
                <a:lnTo>
                  <a:pt x="170628" y="341257"/>
                </a:lnTo>
                <a:lnTo>
                  <a:pt x="0" y="170628"/>
                </a:lnTo>
                <a:lnTo>
                  <a:pt x="170628" y="0"/>
                </a:lnTo>
                <a:lnTo>
                  <a:pt x="170628" y="68251"/>
                </a:lnTo>
                <a:lnTo>
                  <a:pt x="706742" y="68251"/>
                </a:lnTo>
                <a:lnTo>
                  <a:pt x="706742" y="273006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7" tIns="68251" rIns="0" bIns="68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kern="1200"/>
          </a:p>
        </p:txBody>
      </p:sp>
      <p:sp>
        <p:nvSpPr>
          <p:cNvPr id="34" name="Rectangle 33"/>
          <p:cNvSpPr/>
          <p:nvPr/>
        </p:nvSpPr>
        <p:spPr bwMode="auto">
          <a:xfrm>
            <a:off x="3452304" y="1395398"/>
            <a:ext cx="5296160" cy="4590469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Tips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92784" y="2346578"/>
            <a:ext cx="2961792" cy="368621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19673" y="2643182"/>
            <a:ext cx="5976663" cy="1643074"/>
          </a:xfrm>
          <a:prstGeom prst="rect">
            <a:avLst/>
          </a:pr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Tips</a:t>
            </a:r>
            <a:r>
              <a:rPr kumimoji="0" lang="pt-P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to </a:t>
            </a:r>
            <a:r>
              <a:rPr kumimoji="0" lang="pt-P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increase</a:t>
            </a:r>
            <a:r>
              <a:rPr kumimoji="0" lang="pt-P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your</a:t>
            </a:r>
            <a:r>
              <a:rPr kumimoji="0" lang="pt-P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success</a:t>
            </a:r>
            <a:r>
              <a:rPr kumimoji="0" lang="pt-P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rate…</a:t>
            </a:r>
            <a:endParaRPr kumimoji="0" lang="pt-PT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0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Tips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785926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 startAt="4"/>
            </a:pP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participate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as a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partner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Involve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experienced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coordinators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FontTx/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Establish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strategic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consortium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idea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before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publishing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call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Answer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exactly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description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topic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expected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results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impact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line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orientations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Define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innovative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approach</a:t>
            </a:r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1" indent="-457200" algn="just">
              <a:lnSpc>
                <a:spcPct val="150000"/>
              </a:lnSpc>
              <a:buAutoNum type="arabicPeriod"/>
            </a:pP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Get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experience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as EVALUATOR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000" b="0" dirty="0" smtClean="0">
                <a:latin typeface="Calibri" pitchFamily="34" charset="0"/>
                <a:cs typeface="Calibri" pitchFamily="34" charset="0"/>
              </a:rPr>
              <a:t> FP7 </a:t>
            </a:r>
            <a:r>
              <a:rPr lang="pt-PT" sz="2000" b="0" dirty="0" err="1" smtClean="0">
                <a:latin typeface="Calibri" pitchFamily="34" charset="0"/>
                <a:cs typeface="Calibri" pitchFamily="34" charset="0"/>
              </a:rPr>
              <a:t>proposal</a:t>
            </a:r>
            <a:endParaRPr lang="pt-PT" sz="20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woman-on-blocks-of-succes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253735"/>
            <a:ext cx="1643054" cy="1889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Contacts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700808"/>
            <a:ext cx="900115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300"/>
              </a:spcBef>
            </a:pPr>
            <a:r>
              <a:rPr lang="pt-PT" sz="2800" dirty="0" smtClean="0">
                <a:latin typeface="Calibri" pitchFamily="34" charset="0"/>
                <a:cs typeface="Calibri" pitchFamily="34" charset="0"/>
              </a:rPr>
              <a:t>UPIN - </a:t>
            </a:r>
            <a:r>
              <a:rPr lang="pt-PT" sz="2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8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 Porto Innovation</a:t>
            </a:r>
          </a:p>
          <a:p>
            <a:pPr marL="571500" indent="-571500">
              <a:spcBef>
                <a:spcPts val="300"/>
              </a:spcBef>
            </a:pPr>
            <a:endParaRPr lang="pt-PT" sz="1500" b="0" dirty="0" smtClean="0"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r>
              <a:rPr lang="pt-PT" sz="2500" b="0" dirty="0" smtClean="0">
                <a:latin typeface="Calibri" pitchFamily="34" charset="0"/>
                <a:cs typeface="Calibri" pitchFamily="34" charset="0"/>
              </a:rPr>
              <a:t>Aude Gabrielsen</a:t>
            </a:r>
          </a:p>
          <a:p>
            <a:pPr marL="571500" indent="-571500">
              <a:spcBef>
                <a:spcPts val="300"/>
              </a:spcBef>
            </a:pPr>
            <a:r>
              <a:rPr lang="pt-PT" sz="2500" b="0" dirty="0" smtClean="0">
                <a:latin typeface="Calibri" pitchFamily="34" charset="0"/>
                <a:cs typeface="Calibri" pitchFamily="34" charset="0"/>
                <a:hlinkClick r:id="rId3"/>
              </a:rPr>
              <a:t>agabrielsen</a:t>
            </a:r>
            <a:r>
              <a:rPr lang="pt-PT" sz="2500" b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@reit.up.pt</a:t>
            </a:r>
            <a:endParaRPr lang="pt-PT" sz="2500" b="0" dirty="0" smtClean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endParaRPr lang="pt-PT" sz="1000" b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r>
              <a:rPr lang="pt-PT" sz="2500" b="0" dirty="0">
                <a:latin typeface="Calibri" pitchFamily="34" charset="0"/>
                <a:cs typeface="Calibri" pitchFamily="34" charset="0"/>
              </a:rPr>
              <a:t>Sónia Pereira</a:t>
            </a:r>
          </a:p>
          <a:p>
            <a:pPr marL="571500" indent="-571500">
              <a:spcBef>
                <a:spcPts val="300"/>
              </a:spcBef>
            </a:pPr>
            <a:r>
              <a:rPr lang="pt-PT" sz="2500" b="0" dirty="0" smtClean="0">
                <a:latin typeface="Calibri" pitchFamily="34" charset="0"/>
                <a:cs typeface="Calibri" pitchFamily="34" charset="0"/>
                <a:hlinkClick r:id="rId4"/>
              </a:rPr>
              <a:t>soniapereira</a:t>
            </a:r>
            <a:r>
              <a:rPr lang="pt-PT" sz="2500" b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@reit.up.pt</a:t>
            </a:r>
            <a:endParaRPr lang="pt-PT" sz="2500" b="0" dirty="0" smtClean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endParaRPr lang="pt-PT" sz="2500" b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r>
              <a:rPr lang="pt-PT" sz="2500" b="0" dirty="0" err="1">
                <a:latin typeface="Calibri" pitchFamily="34" charset="0"/>
                <a:cs typeface="Calibri" pitchFamily="34" charset="0"/>
              </a:rPr>
              <a:t>Tel</a:t>
            </a:r>
            <a:r>
              <a:rPr lang="pt-PT" sz="2500" b="0" dirty="0">
                <a:latin typeface="Calibri" pitchFamily="34" charset="0"/>
                <a:cs typeface="Calibri" pitchFamily="34" charset="0"/>
              </a:rPr>
              <a:t>: </a:t>
            </a:r>
            <a:r>
              <a:rPr lang="pt-PT" sz="2500" b="0" dirty="0" smtClean="0">
                <a:latin typeface="Calibri" pitchFamily="34" charset="0"/>
                <a:cs typeface="Calibri" pitchFamily="34" charset="0"/>
              </a:rPr>
              <a:t>+351 220408077</a:t>
            </a:r>
            <a:endParaRPr lang="pt-PT" sz="2500" b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300"/>
              </a:spcBef>
            </a:pPr>
            <a:endParaRPr lang="pt-PT" sz="1000" b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  <a:hlinkClick r:id="rId5"/>
            </a:endParaRPr>
          </a:p>
          <a:p>
            <a:pPr marL="571500" indent="-571500">
              <a:spcBef>
                <a:spcPts val="300"/>
              </a:spcBef>
            </a:pPr>
            <a:r>
              <a:rPr lang="pt-PT" sz="2500" b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http://upin.up.pt</a:t>
            </a:r>
            <a:endParaRPr lang="pt-PT" sz="2800" b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6919089"/>
              </p:ext>
            </p:extLst>
          </p:nvPr>
        </p:nvGraphicFramePr>
        <p:xfrm>
          <a:off x="1547664" y="1628800"/>
          <a:ext cx="609600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2627784" y="5085184"/>
            <a:ext cx="225904" cy="301680"/>
          </a:xfrm>
          <a:prstGeom prst="downArrow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851920" y="5085184"/>
            <a:ext cx="225904" cy="301680"/>
          </a:xfrm>
          <a:prstGeom prst="downArrow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085936" y="5085184"/>
            <a:ext cx="225904" cy="301680"/>
          </a:xfrm>
          <a:prstGeom prst="downArrow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00192" y="5085184"/>
            <a:ext cx="225904" cy="301680"/>
          </a:xfrm>
          <a:prstGeom prst="downArrow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19672" y="5476288"/>
            <a:ext cx="6048672" cy="432048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Beginning</a:t>
            </a: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pt-P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</a:t>
            </a: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pt-P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</a:t>
            </a: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pt-P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project</a:t>
            </a:r>
            <a:endParaRPr kumimoji="0" lang="pt-P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249283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  <a:p>
            <a:pPr algn="l"/>
            <a:endParaRPr lang="pt-PT" b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Idea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of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project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407836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Idea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/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Elaboration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sheet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English</a:t>
            </a:r>
            <a:r>
              <a:rPr lang="pt-PT" sz="2400" b="0" dirty="0">
                <a:latin typeface="Calibri" pitchFamily="34" charset="0"/>
                <a:cs typeface="Calibri" pitchFamily="34" charset="0"/>
              </a:rPr>
              <a:t>: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/>
            <a:endParaRPr lang="pt-PT" sz="15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want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to do?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What’s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your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project’s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objective? 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concrete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problems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does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solve? 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impact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will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different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already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funded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means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resources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needed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steps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needed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" name="AutoShape 2" descr="data:image/jpg;base64,/9j/4AAQSkZJRgABAQAAAQABAAD/2wCEAAkGBhQSEBUUEhQWFBQVFhQXFRcUFRQUFhcUFRQXFBQUFhQYHCYeGBkjGRQUHy8gIycpLCwsFR4xNTAqNSYrLCkBCQoKDgwOGg8PGi8kHyUsLCwpKSwsLCwsKiwsLCksLC0sKSwsKSwsLCwsLCwsLCwsKSwpLCwsLCwsKSwsLCksLP/AABEIAOUA3AMBIgACEQEDEQH/xAAcAAABBQEBAQAAAAAAAAAAAAAAAQQFBgcDAgj/xABAEAABAwIEAwUEBwcEAgMAAAABAAIRAwQFEiExBkFRBxMiYXEyQoGRFCMzUqGxwRc0cnOS0fBissLhFvEkU2P/xAAbAQACAwEBAQAAAAAAAAAAAAAABAMFBgIBB//EADQRAAEEAQQAAwcDAwQDAAAAAAEAAgMEEQUSITETQVEGFCIyYXGBI0KRM1KhYrHB0RU0Q//aAAwDAQACEQMRAD8A3FCEIQhCEIQhCEIQhCj8cxT6PQdUicvLzOgVTw/tDe6q1tRjGsJhzhm0ClZC94JaOlBJYZG4Nce1fELwyoCAQZB2IXtRKdCEIQhCo3aTWcO6bPhOYkciREH8VeVQ+0v2qPo/9EzV/qhJ3eISk7N6zs1Vs+EAEDlJOpV9Wf8AZt9rV/hb+ZV/Ra/qleUT+iEqEISydQhC43V02mwueQGgSSULwnHJXSUsrLcW4uqvrF1J5awGWCBppHx+KvfC2Jur2zXvjNqDHONJU8kDo2hxS0Vpsjy0KYQhCgTSEIQhCEIQhCEIQhCEIQhCEIQhCbX9mKtNzHbOBGonXkVj+I2LqNV1NwILSQJESOR+IW0KvcYcP/SKUsA7xmoJ5jm2eSbqzeG7B6KQu1/EbkdhRnA/EuaLd41A8BH3RyKuixGlVLHBzTDmnQjkQtZ4cxttzRDhMjwuB+8B15rq3DtO9vRXFGxvGx3YUshCEkrJCofaX7VH0f8Aor4qZ2g4ZUqCm5jS4NkHLqdYjT4JisQJASlLgJhICjuzmu0VqjSQC5oyjrBJMLRFnfBGCVBc949rmBgPtNIzZtNCtEXVsgyEhc0QREAQhCEJVOpCVn3HeP53dwwgtEFxGviHLyhT3GeP9xSyNkVKgOUjSBzdKzWhRNR4aNXOMCeZPmn6kOf1HdKqvWP/AJt7TvBsIfcVQxgkSC47AN56rW7KzbSYGMENGw/zmo7hnARa0ssy5xlx8+g8lMQorM3iO46TFSv4TcnspUIQlU6hCEIQhCEIQhCJXjvR1HzQvM4XtC8h46r1KF6hCJQhCEhalQhCzrjThpzKne0meB0Zg0SQ7rHQ+STgO3rC4MS1gEvDgQHDYRPOVosLySAmXWyI9jv5SXubfF8QH8L0EJrUvhy1TZ167rCzdjXKsJ253H6cqxEbipMuXnvR1CqVxxvaDNmuaciZGbWRyjqoH9rNn0q/0D+6XOq2nn9CAkfwuvDb5laX3o6hLnHVZn+1mz6Vf6B/ddrPtTs3vDcz2Sfae3K0eZM6L1upXhy+sQEbG+RWjyhVjD+K6FV+SlcMe6CYDpMDcqXZiB8j6LtmuQg7ZWlp+oXnhHyUbxZwubrI5jg1zZHi2g68tZXLhng0W5z1CH1PdjYDynmrDSuQ5dgVfRXBLHhjshKGszfvI5QlQheqZCEJJQhKhIXJjd45RpOy1KjWmJgnkvQCelyXAdlP0LhaXjKjQ6m4OadiNQu68XoOelxuy7I7JBdByg7TGkrGbis7O7MTmzGYJiZ1W1pldYNRqNLXU2kHeAAfmEzXmER5GUparmYDBwsptcbr025WVXNHQHqpa349uWtDfC6ObgZPrqrTd8BW72w0GmZ3BJPpqoy67NhlPd1Tm5Z4jz21TfjQP+YJD3eyz5Sudt2kENHeUszuZaQB8irLgnEtK50YYeACWncenVUi84CuGCW5amuzdD66qb4L4WqUX99V8LoLQ3Q6HclRSsg27mnlTwSWN4a8cK5pEqa3dxAgbqns2WVozI88BWoBJwF6uLnL6qKv8QDGOqVHBrGgkkmAEyxvH6VtTdUrOGnuyMzidgB5rEuJOKqt5VLnktZs1gJDQ2ZAI5n1WXijt61IcHZH/upztj+6uuP9rYHhtGZtvrHiARGoy7g+aot9xVdVmFlWu9zCZLSdNNRsosNk6fgrFg3Br6rQ+ocjDOnveRjaFpWUtP0yPLgM+p7XLGyznDVXCu9GxqPEtY5w6hpI+a0bDOGqNEaNzOiC52s6ztspOmwNENAA6DQfIJCf2lY04iarKPSXH5ysys+Ha9QkNpkR97w/KU5PBtz9wf1BaRSZmcG9SB81MVeE6oBILXeQmSoGa5dnyY2AgLp9GvFgSO5WGnD6rQSab2gbmCIHqn+B8XXFofqqhLZJLHSWEkRJG61S6weq1svYcp0PP8FXsT4ao1hq3K7QBzYECemykOrxv/TuRYB+ijOngjMLsqw8NdoVvctaHuFKrHia7RsjTR22vRXKheEb6r51xjh2pbkkiaYOjx8x6KycH9o9Si9tO5cX0YDQT7TI2M8x1lKS6U6Ee86c/I825STiWnbIMLdWPnZe1C2l2CA5hzNIkEaggqVpVQ4aJ/TdVZbG1ww8dhRPZtTbF8Ubb0nVH7DkOZOwVOvO0dxA7qmGmdc5zCPgpzjXB316I7uS5p0aCAHTvM9FVLLgO4eCXZacHZ2s+ei08DIdu56qbT59+2MKOu+JbipmzVHQ6ZaNoPIeSjtXGNSToOZ9FoWH9ntJsGo4vMat2bPURqrDa4RSptDW02gN20BPzKmNqNnDAlxSlk5e5Vrs+tKrG1M4LWyNHNIMxuPJXFACVV8j97tytoo/DbtQhCFwpEIQhCEkJULy50LwkAZKFyua2UearuPY7TtqLqtV0b5RuXO5ADmVIX10AHPd7LQSfQalYNxlxKby5L2l3dDSm0nYc3R57rICN+s3Nuf0mf5TGfDb9VF4rilS4quq1XZnOPwA5ADkPJcbW1dUeGMEuOwH+bJKFEvcGt3cQB6laLgWBstWSSDUPtOP+0LVXrsWnQhjBzjgLqrWdYdk9LngfCtOhle7xVQNTyBPQdR1U6vLXg7apV88sWZbDy6QrUxQtjGGhKhCEqpV7o1crg7eCD8jK0e2q5mB3UA/MLNCrjacS0WsaCTIAGx6LR6JYZFuDzhUupxOftLRlTxCirzhulUMxlMe7p8YTuhilN4EPGuwkTr5J0CtO5kNgYOCqVrnxnjhZxi2EmmTTqNlp67OCzPiThs27szJNInQ82noV9DYthwrUy3SfdJ5FZ5iFjIfSf5tMfoqEuk0qcFvyFW7C27Htd8wVR4F47Nq4UqxLqBPqaZPMf6fJbRYXYIDmkFrgCCNiDsQV85YvhpoVXUzqBsSIkLVOy/iLvrc0XumpR0EkSWcoHRuyNZqth26jV/P2VY3IJjetPBSptZ1pHmE5V/WnbPE2RvmFARg4QhCEwvEIQhCEIQhCEIQklCEqa3tWBHVOlGXlSXeipdbs+BVOOzwFJG3LlnvapxD3VAW7D46uroJBawcxHUiFkisfaBi/wBIvnkOa5lPwUy37o1OvPWVB2NoatRtMbuMa6euvorDRKzaVEOd3jJXL8vfgKz8F4YA11d4BjRk7iNzrpqpK6ui8yduQTm+aKdJlJuwAEbmBtqo9ZSzYNmUyu/H2WrrwiKMNCkMHqHMW8omFMJlhtrlbJHiP5clIMtnHYHVU8xDn8JnIHa5r2ykTsCpC2w4DV2p/BPAAFwGJd9gDhqh/oT/ALqPob/uqWZWadiCvS62hRmdyg3Uy06gg/5zUzhHErqcNf4m9eYC9PpgjUSoi9o5XQPVMQ2JK7tzCvC1lgbXhaLRrBwBaZB2VW4tw6HCoNjo7aB0K58LYrkd3bphx8PkekKwY7bh9B88hI9RstU97L9Mu8wqZrXVbACxfjuwzU21Q2S0w49GctPVQfBeL/Rr2m8uyMJy1DE+A7j5gK9YtbNqUHtdsWk6aagSPxCyum6CD0IPyKk0dwtUnwO5xld6lHslDh5r6dsH+L1Ukq9gWINq0qVVk5XtaROhjbZPeI791G1fUZGZoESJG4GyW9nnEwmI9hxCQnIb8Sk5RKzD/wA8uvvM/oR/55dfeb/QFrfcpVVf+Ri+q0+ULN7TtBrtM1A14jYeHXrKeftJd/8ASP6v+lyaso8lIL0R81fJTa6xKnT9t7W6TBIBgdAqBinHtZ5+q+raDoYBJHmDoPgq1cXDnnM9xcfMzvrpOykjpOPzcKGXUWjhnK0K97QqLY7trqk7+7HzXTBeNm3FZtIUy2QdSQRoJVDscFrVpNOm5wESdt9t91cuGODH0Kwq1HDQGA3zGsyupYoWN4PK4hnsSOBxwrg46KCxG8bTY+o8w1oLnHfQeSnKmxVS4r/cbn+U/wDJYH2h+KWGI9Eq9h6JWBXDgXuI2LnEehJIUvwfaZ7ppmMnj9Y0j8VCBWTgP95d/LP5ha++4x0jt9EVRumH3VixSoDUMchB9VxtKWZ4Hn+SL37R3qV7w37Vvx/JfP8ApnHotcrNY0Q52uyliQB0C4WFGG+ZXDFDoEh0Ek8734T9rwdk0xGrDYB1P5JtStzG5HohtsZkmYXWCVD4kbT30vItDG+q8sqPYf8AIXq4c6fLkkZd9dVyQM4UjHSEbuCF3ZihjUa+Sa165cZK6mk13s7pu9kGFy7OFPC5hdwMFereqWvBBggjVXzEHzbPI1lh/JZ+VcKlyGWAnmwN+eivdIlxHI09YyktRjy9jh6qk3f2T/4Hf7SskC1u8+yf/A7/AGlZKwSQOsD5q29muI5Uvq3bVvvA37ha/wAtv5lWq7s21aZY8S1wghQHC2Guo21Ck4guYxoJG3XT5qzgKHROXSvHW4qslGQAVVf2c0PvVPmP7JP2dUPvVPmP7K2IWp94k/uSXusP9oVAf2bvkxVbE6S0zHKU8tOzinl+te4u6t0EctCrmkXRsyeq4FOIeSo37NP/ANj/AEf9qbw/gu3pa5M5iDn8Q9QDsp9C5dPI7srplWJnIC50qIaAGgADQAaQF7CVChTIGF4q7FVLiz9xuf5T/wAlbnjRVjiKzdUta9Nmrn03taJiSR1WS18YngeegUxF0V87hWXgP95d/LP5hVt7CCQdwSD6jQqR4ev+5uGOLsrSYfGstPL5wtjdjMtQhvouKzgyUE+qt9+0io6Rzn4L1hv2rfinGMUvEHdR+Sj2Ogz0XzwctwtflXKhiBaIInouTqhe+f8AICa0amZoPUJ/aM0nqkADnBS8+2JpcO0l0+IASWtUkwVxrulxSUqkGUbviUYgBh65Xd9zDiCJC8V2CA4c0tenPibskptOV0zHRenPmuWBrQHN4PmF5tnQ5FwPEV5pe0PVdLz2h6Ln9qm6nH1C4KVxO/DqNKm0+y3xAbTyHqopC7jmLGuaPNTSRB5Dj5KK4lv+6tnkEBx8LZ5zoQB6Kj8MWLa15Rpvktc8B0aGN9+SleOcTzPFEbM1dprmI2npCsnZLgGjrpw3llPUEEe+SNwQQtbARQ0x0jvmd0s/ek8WfA6C1LD6evp/6Ukm9rShqcJrSa5grAHs8n8pCQ5KEIQrVcIQhCEIQhCEIQhIhCCoy8pw4+ak02vKMiRuFSa3VNisdo5HIUkbsOXzlxfgZtbt9MyWklzHGPE0nfTzkKGWxdp3Dvf23esbNSlro2XOZzE9BuscVpod4XKoz2OCuJG7XLQcArm4sxPtMlo1knLsTPVcCFU8Ixd9vUzM295vJw/zmr3h7adwBVYdDu3mD0Kz2qUXVZC/9pWjo2mytDT2F1wZx1EeHr5qZt6sH1XBjABAEBKsy9+Xbgn5Iw9u0p3dUp1TRdxetYwmo4NaNydAB6ppSvadQnunteBE5TMT1Xbo3Ob4gHCUrvLHeE78LuyoRsUr6xO5XhIVBkpzw25zhCdXY0CaqucN47VuK9XvHSGNhoAge1Ex1hOQVnSxveOmpac4lYrGmuKYgKNJ1QxoNJ2LvdCdKm8e32rKQJ0GZw5EH2f1UumVfebDWeXmu7cvhRFyr1haPurhrAC51R3LUxu7foJ+S+hsDwttKmymz2WNAmAJgbkDmVnPZPw7o66eN/DTBb83tPzC1u0pQ3zWgskXbzYG/JH391l84buPZXutWDGlzjAAJJ8gq5b8f0HVAyHNBMZjGXyPoVYL+27ym9kxmaRPSRCyLFsJfb1Cx49DycOoWrrQsky0/hVVueSLBaOPNbFTqBwkEEeWq9rLOGOJ3WzsrpNInUfd8wtNtrptRocwhzSJBCjmhdEeelNXsNmGR2uyEJFCmUqEJEISrjdXTabC55AaBJJUbjXEtK2AzHMSYDWwT5rOsa4jq3JIcYZMho2Hr1TMNd0h+iTntsiH1V6o8d2znEZiNQGmD4p/LVWHcLIMEwmpXqtDBoCCXHYAHeVr7RoizEyM4avKkz5QS8KPuraNeSxntI4PdRquuKTB3L/aDR7DuZPkTrK3ZzZ3UdfWIIIIDmncESD6hZCatLps/vVYZb+5qswQ8bSvmFPsIxd9vUzMOnvN5OC0TjHsz7x5rWmVpIJfTOgLv9HQnpss2v8ADalB5ZVY5jhuCOe++xWjrahV1KLbnvsHtR/HE7IWj4Zj9KuPA6HaeE6GTyHX4KRWPtcQQQYI2I0I+Kn8J4xq0oa/6xgga7gczPM+qz932cc3LoDn6K7g1QHiRXy5tW1GFjxLXCCFRLbNY3niEMJIk6yw89Oat+F49SuPYd4oktOjgJhJxBhAuKJbIDhq0xzHKeirKUrqrzBOPhdwf+01OwTNEkZ5CkKdQOALTIOoIXtVPgzGDrb1IlnsddNx+qtirrlY15Sw9eX2TUEolZuSFUzgb7ev6f8ANXMqmcDfb1/T/mrDT/8A1ZvsEtZ/qx/lXQLMuIHuqXdQauObK0bmBs0LR7uuGU3OcYABk9NFSOA7D6RiNMOcRlJqTuSWagGeqb0T9Fktg+Q/yldUdkNYtl4XwgUbelSbMNaPa3k+Iz8SVZgEysG7lPU/osWITMfmeclU0h5wlUbjWCsuaZY8a+67mD1UkkV8CQchQOaHDBWSY7w7UtSM3iadnAaT08lJ8B4q9tcUZljgTB5ECZC0G9smVWFlRoc07hN8NwKjQH1bANZnc6+Z1TjrW+Pa4cqvbSLJNzDwn4SoSSklZIVQ4p4zNFzqNNvjA1cfdJ6DnoreqjxBwOa9Y1GVA3N7QcCdRppHkpoNm74+ktZ8QsxH2s+qVC4kkkkmSTqSVa8A4FdUh1fwsIkNBhxnr0U/gPBNOh4qkVKgMgxoI2gKygJqa3+2PpJV6P7pO1ws7JtJgYwANA0ThCFXnlWoAAwEJCEqF4RleppWsgdRoonFMCZWblrU2vGsSAYkRI6FSmJYtToNzVXZRsOZPoF2t7plRsscHDyM+aprWixSnxI8td6hdtm52lY/j/ZIdXWj+n1dQ8o1Ofn6LPr7DqlF2WqxzHbw4Rp19F9PVLEHyUVi2A06zC2tTbUaY3HTbXdQR39Q0/idu9nqO10Wtd0vnG3uHMcHMMOGoIV8wHi1tZwZUGR8CDOjjz9D5J1xB2SnV9o+efdv3JJ2a7YADqs/vsOq0H5arHMcCRqCJI3ynn8FYufR1hnwH4v8hSwTyVnfRWvizDnUni6pENLYDo0kzv5zzU/hGKNr0g9pkwA7lDo105KE4Z4hFcdxWGZ0GCRo4DcHzTUVfoF3lmLeprrrp1AHQ6Klmqvlaa8nzt6PqFbsmaw+K35T39FciqZwN9vX9P8AmU4xPjprdKAzHTxO0b5iN1VLW9qtLzSJGec2XWQdYTWmaROYJGPGN2MKC5eibI1wPS0PiU//ABKv8P6hVrgHG7a0rOq3GfMGxTyCRr7Uj0hQzcLrujczyzT+C53+HGlEkGZ2VzV0Xwqz67zkHtVFjU47Eo29rcuHOOaN25zKBfLRmOZsaTCtVnUJElZL2PWTIrVc31khmWR7GhzRvvzWr2lYARKzcGKuoGDdhgHGfVSH4mZ808QkDpSrVA56UCEIQvUIQhCEIQhCEIQhCEIQhCEITe8vG0mF7yA0CSSu5KznjnH+8qdy2CxhBJGsu/SFLDEZHYS9iYRM3FQ2PYu64rOeSS2TkB5N5adVaezvDqjQ6qdKbxDRO5B1dH4Kr4Dgzris1oBLQRnO0N569VrFpatpsDGCGt0ACetPaxvhtVdSjdI/xXLskcF6QqsjIwVcppXsgdt1AY9gNG4ZluGhwbJBJgiB97kFZ6r4Eql8c0q9SyqttwHOdo4cyw+0G/6lj9Wrww2InRHa4nk9cJiMkg5WGNrGnUlhILXGCPI6eqdXV3WunAv8RaIGgECdU2vcOqUXZarHU3ESA8QY6qSwfEB4aZHWD5r6DWhik2u4J9VWXLEsMR2fwulvgDRGYlxjYdVY7LADu4Cm34AxyTKjitRrYp02tdm+0dqcvPwrybarXJD3vfJBLWyGDp4ei9sOn5DMMb/cVnw8PO6Z2T6BTZuqFLMxhaagAMbmY68lTcasKjnggEiNuiudlgtKg0ufl5TOgChMduyC9zfFr4ekdfRJ6ZI1z3sBLv8AUf8AhTPLonte0Y+iqVC5fTJyOcw7EtJafQkLZezm8uKtrnuH5mkhtORDgG6HN1nqsXDvFLhInUbSOY8lu3CXEVvXoU20XAFrAO7cfG0NgGeo81Qe1LcRDazPPLsdBaiuc9q50GQ0Lqmtvdg6HROZT1OaKWIGI5GF44EHlKhCE4uUIQhCEIQhCEIQhCEIQhCExxlrzQf3cZspiZPLXbmseZSLnBoBLiYjWZ9N5W3wm7cPph2YMaHTM5RM9ZTME/hA8JKzV8Yg5THhzBRbUQyZJ1cfM7x5KWQhLuJcclNsaGjAQhCF4ul5cJCjrkNBgKSITGrY8wVQa5BLLDiJgJ8z6KWMgHlYn2ocQ99cdwGACg4gu95ziNdfu+SreD3bGE5tCdj+i2HijhK0qtqVqzPE1jpc0wdBMxs53qsOqAScskSYneOU+atPZy5G+ARxjG3g/dLXIPEaWu81bad5SzAPfAP3QXHTyCeUMYqOOW3pBjCN3SXEzEiNtOqhcNZ3dIOyBxOoA0kHkSpJuOVcrcgp0AJzEHM4joZV7difKRxn6eSzcDGx52/z5qQoYCA7vbqpJP33AajQDkEmKXdJ4DaRBDCWmBpp581Wa+IU/fe6qZLtSS2f4dgmNzijnNhoDBPupevSMcolkd10B0mXRunbtaO/MpzjIp8vbPT9U64I4edd3IbmcxjRme5s7A+yCNifNeeF+Da18SWQ1jSA57up3A6mNVtPD3D1O1pClRbp7zubjzcT/kKl13WGNBrw8yO4+yu6VUxMAJypaxt59BH4KSAXilTgQui502mKsIb59n7qd7txQhCFZLhCEIQhCEIQhCEIQhCEIQhCIQhCEIQhCEIQhCELlceyYXVIo5WeIws9QvQcKkcX8MvvabaYrGiAZcIkO6AjyOqy7Fuzm8oCQzvBmgd2czo5OLeQX0JUtwU0qWJGyzUcd/Sxivh7e8eamJY/tfNN9RrUj3dYPYQAcr5GnIwvNlbB5IL8u0Tz12X0BjnD1O5pOp1mSD7wHiBGxB8lmWOdlFZjptiKrSdGkhr2iNyTofgrmj7SRyHbaGx316SstX4fgUHSwJgHiJJ6zH4KNxSu0uysjK3oOfP1TypwneCuKJpPzmBpJbqJ9vZW7hTswqtqsq3JDAx092IcSRq2TtB6K0u63UgiLtw64SdelKJNz3ZVj7NMFdQsxnkOquz5SILdIA+QBV/tqGUeaj6FOTopYLH6G02ZZLcg5J4VtLwA0JUIQtYoEIQhCEIQhCEIQhCEIQhCEIQhCEIQhCEIQhCEIQhCEIQhCEJEIQheSJTG4tgNkqFR6xDG6AuLRkKSMnKar1TZJhCF83rgOsNaespx3AUlRohuy6oQvrteNsbA1gwEgTylQhCnXiEIQhCEIQhC/9k="/>
          <p:cNvSpPr>
            <a:spLocks noChangeAspect="1" noChangeArrowheads="1"/>
          </p:cNvSpPr>
          <p:nvPr/>
        </p:nvSpPr>
        <p:spPr bwMode="auto">
          <a:xfrm>
            <a:off x="114300" y="-10541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/9j/4AAQSkZJRgABAQAAAQABAAD/2wCEAAkGBhQSEBUUEhQWFBQVFhQXFRcUFRQUFhcUFRQXFBQUFhQYHCYeGBkjGRQUHy8gIycpLCwsFR4xNTAqNSYrLCkBCQoKDgwOGg8PGi8kHyUsLCwpKSwsLCwsKiwsLCksLC0sKSwsKSwsLCwsLCwsLCwsKSwpLCwsLCwsKSwsLCksLP/AABEIAOUA3AMBIgACEQEDEQH/xAAcAAABBQEBAQAAAAAAAAAAAAAAAQQFBgcDAgj/xABAEAABAwIEAwUEBwcEAgMAAAABAAIRAwQFEiExBkFRBxMiYXEyQoGRFCMzUqGxwRc0cnOS0fBissLhFvEkU2P/xAAbAQACAwEBAQAAAAAAAAAAAAAABAMFBgIBB//EADQRAAEEAQQAAwcDAwQDAAAAAAEAAgMEEQUSITETQVEGFCIyYXGBI0KRM1KhYrHB0RU0Q//aAAwDAQACEQMRAD8A3FCEIQhCEIQhCEIQhCj8cxT6PQdUicvLzOgVTw/tDe6q1tRjGsJhzhm0ClZC94JaOlBJYZG4Nce1fELwyoCAQZB2IXtRKdCEIQhCo3aTWcO6bPhOYkciREH8VeVQ+0v2qPo/9EzV/qhJ3eISk7N6zs1Vs+EAEDlJOpV9Wf8AZt9rV/hb+ZV/Ra/qleUT+iEqEISydQhC43V02mwueQGgSSULwnHJXSUsrLcW4uqvrF1J5awGWCBppHx+KvfC2Jur2zXvjNqDHONJU8kDo2hxS0Vpsjy0KYQhCgTSEIQhCEIQhCEIQhCEIQhCEIQhCbX9mKtNzHbOBGonXkVj+I2LqNV1NwILSQJESOR+IW0KvcYcP/SKUsA7xmoJ5jm2eSbqzeG7B6KQu1/EbkdhRnA/EuaLd41A8BH3RyKuixGlVLHBzTDmnQjkQtZ4cxttzRDhMjwuB+8B15rq3DtO9vRXFGxvGx3YUshCEkrJCofaX7VH0f8Aor4qZ2g4ZUqCm5jS4NkHLqdYjT4JisQJASlLgJhICjuzmu0VqjSQC5oyjrBJMLRFnfBGCVBc949rmBgPtNIzZtNCtEXVsgyEhc0QREAQhCEJVOpCVn3HeP53dwwgtEFxGviHLyhT3GeP9xSyNkVKgOUjSBzdKzWhRNR4aNXOMCeZPmn6kOf1HdKqvWP/AJt7TvBsIfcVQxgkSC47AN56rW7KzbSYGMENGw/zmo7hnARa0ssy5xlx8+g8lMQorM3iO46TFSv4TcnspUIQlU6hCEIQhCEIQhCJXjvR1HzQvM4XtC8h46r1KF6hCJQhCEhalQhCzrjThpzKne0meB0Zg0SQ7rHQ+STgO3rC4MS1gEvDgQHDYRPOVosLySAmXWyI9jv5SXubfF8QH8L0EJrUvhy1TZ167rCzdjXKsJ253H6cqxEbipMuXnvR1CqVxxvaDNmuaciZGbWRyjqoH9rNn0q/0D+6XOq2nn9CAkfwuvDb5laX3o6hLnHVZn+1mz6Vf6B/ddrPtTs3vDcz2Sfae3K0eZM6L1upXhy+sQEbG+RWjyhVjD+K6FV+SlcMe6CYDpMDcqXZiB8j6LtmuQg7ZWlp+oXnhHyUbxZwubrI5jg1zZHi2g68tZXLhng0W5z1CH1PdjYDynmrDSuQ5dgVfRXBLHhjshKGszfvI5QlQheqZCEJJQhKhIXJjd45RpOy1KjWmJgnkvQCelyXAdlP0LhaXjKjQ6m4OadiNQu68XoOelxuy7I7JBdByg7TGkrGbis7O7MTmzGYJiZ1W1pldYNRqNLXU2kHeAAfmEzXmER5GUparmYDBwsptcbr025WVXNHQHqpa349uWtDfC6ObgZPrqrTd8BW72w0GmZ3BJPpqoy67NhlPd1Tm5Z4jz21TfjQP+YJD3eyz5Sudt2kENHeUszuZaQB8irLgnEtK50YYeACWncenVUi84CuGCW5amuzdD66qb4L4WqUX99V8LoLQ3Q6HclRSsg27mnlTwSWN4a8cK5pEqa3dxAgbqns2WVozI88BWoBJwF6uLnL6qKv8QDGOqVHBrGgkkmAEyxvH6VtTdUrOGnuyMzidgB5rEuJOKqt5VLnktZs1gJDQ2ZAI5n1WXijt61IcHZH/upztj+6uuP9rYHhtGZtvrHiARGoy7g+aot9xVdVmFlWu9zCZLSdNNRsosNk6fgrFg3Br6rQ+ocjDOnveRjaFpWUtP0yPLgM+p7XLGyznDVXCu9GxqPEtY5w6hpI+a0bDOGqNEaNzOiC52s6ztspOmwNENAA6DQfIJCf2lY04iarKPSXH5ysys+Ha9QkNpkR97w/KU5PBtz9wf1BaRSZmcG9SB81MVeE6oBILXeQmSoGa5dnyY2AgLp9GvFgSO5WGnD6rQSab2gbmCIHqn+B8XXFofqqhLZJLHSWEkRJG61S6weq1svYcp0PP8FXsT4ao1hq3K7QBzYECemykOrxv/TuRYB+ijOngjMLsqw8NdoVvctaHuFKrHia7RsjTR22vRXKheEb6r51xjh2pbkkiaYOjx8x6KycH9o9Si9tO5cX0YDQT7TI2M8x1lKS6U6Ee86c/I825STiWnbIMLdWPnZe1C2l2CA5hzNIkEaggqVpVQ4aJ/TdVZbG1ww8dhRPZtTbF8Ubb0nVH7DkOZOwVOvO0dxA7qmGmdc5zCPgpzjXB316I7uS5p0aCAHTvM9FVLLgO4eCXZacHZ2s+ei08DIdu56qbT59+2MKOu+JbipmzVHQ6ZaNoPIeSjtXGNSToOZ9FoWH9ntJsGo4vMat2bPURqrDa4RSptDW02gN20BPzKmNqNnDAlxSlk5e5Vrs+tKrG1M4LWyNHNIMxuPJXFACVV8j97tytoo/DbtQhCFwpEIQhCEkJULy50LwkAZKFyua2UearuPY7TtqLqtV0b5RuXO5ADmVIX10AHPd7LQSfQalYNxlxKby5L2l3dDSm0nYc3R57rICN+s3Nuf0mf5TGfDb9VF4rilS4quq1XZnOPwA5ADkPJcbW1dUeGMEuOwH+bJKFEvcGt3cQB6laLgWBstWSSDUPtOP+0LVXrsWnQhjBzjgLqrWdYdk9LngfCtOhle7xVQNTyBPQdR1U6vLXg7apV88sWZbDy6QrUxQtjGGhKhCEqpV7o1crg7eCD8jK0e2q5mB3UA/MLNCrjacS0WsaCTIAGx6LR6JYZFuDzhUupxOftLRlTxCirzhulUMxlMe7p8YTuhilN4EPGuwkTr5J0CtO5kNgYOCqVrnxnjhZxi2EmmTTqNlp67OCzPiThs27szJNInQ82noV9DYthwrUy3SfdJ5FZ5iFjIfSf5tMfoqEuk0qcFvyFW7C27Htd8wVR4F47Nq4UqxLqBPqaZPMf6fJbRYXYIDmkFrgCCNiDsQV85YvhpoVXUzqBsSIkLVOy/iLvrc0XumpR0EkSWcoHRuyNZqth26jV/P2VY3IJjetPBSptZ1pHmE5V/WnbPE2RvmFARg4QhCEwvEIQhCEIQhCEIQklCEqa3tWBHVOlGXlSXeipdbs+BVOOzwFJG3LlnvapxD3VAW7D46uroJBawcxHUiFkisfaBi/wBIvnkOa5lPwUy37o1OvPWVB2NoatRtMbuMa6euvorDRKzaVEOd3jJXL8vfgKz8F4YA11d4BjRk7iNzrpqpK6ui8yduQTm+aKdJlJuwAEbmBtqo9ZSzYNmUyu/H2WrrwiKMNCkMHqHMW8omFMJlhtrlbJHiP5clIMtnHYHVU8xDn8JnIHa5r2ykTsCpC2w4DV2p/BPAAFwGJd9gDhqh/oT/ALqPob/uqWZWadiCvS62hRmdyg3Uy06gg/5zUzhHErqcNf4m9eYC9PpgjUSoi9o5XQPVMQ2JK7tzCvC1lgbXhaLRrBwBaZB2VW4tw6HCoNjo7aB0K58LYrkd3bphx8PkekKwY7bh9B88hI9RstU97L9Mu8wqZrXVbACxfjuwzU21Q2S0w49GctPVQfBeL/Rr2m8uyMJy1DE+A7j5gK9YtbNqUHtdsWk6aagSPxCyum6CD0IPyKk0dwtUnwO5xld6lHslDh5r6dsH+L1Ukq9gWINq0qVVk5XtaROhjbZPeI791G1fUZGZoESJG4GyW9nnEwmI9hxCQnIb8Sk5RKzD/wA8uvvM/oR/55dfeb/QFrfcpVVf+Ri+q0+ULN7TtBrtM1A14jYeHXrKeftJd/8ASP6v+lyaso8lIL0R81fJTa6xKnT9t7W6TBIBgdAqBinHtZ5+q+raDoYBJHmDoPgq1cXDnnM9xcfMzvrpOykjpOPzcKGXUWjhnK0K97QqLY7trqk7+7HzXTBeNm3FZtIUy2QdSQRoJVDscFrVpNOm5wESdt9t91cuGODH0Kwq1HDQGA3zGsyupYoWN4PK4hnsSOBxwrg46KCxG8bTY+o8w1oLnHfQeSnKmxVS4r/cbn+U/wDJYH2h+KWGI9Eq9h6JWBXDgXuI2LnEehJIUvwfaZ7ppmMnj9Y0j8VCBWTgP95d/LP5ha++4x0jt9EVRumH3VixSoDUMchB9VxtKWZ4Hn+SL37R3qV7w37Vvx/JfP8ApnHotcrNY0Q52uyliQB0C4WFGG+ZXDFDoEh0Ek8734T9rwdk0xGrDYB1P5JtStzG5HohtsZkmYXWCVD4kbT30vItDG+q8sqPYf8AIXq4c6fLkkZd9dVyQM4UjHSEbuCF3ZihjUa+Sa165cZK6mk13s7pu9kGFy7OFPC5hdwMFereqWvBBggjVXzEHzbPI1lh/JZ+VcKlyGWAnmwN+eivdIlxHI09YyktRjy9jh6qk3f2T/4Hf7SskC1u8+yf/A7/AGlZKwSQOsD5q29muI5Uvq3bVvvA37ha/wAtv5lWq7s21aZY8S1wghQHC2Guo21Ck4guYxoJG3XT5qzgKHROXSvHW4qslGQAVVf2c0PvVPmP7JP2dUPvVPmP7K2IWp94k/uSXusP9oVAf2bvkxVbE6S0zHKU8tOzinl+te4u6t0EctCrmkXRsyeq4FOIeSo37NP/ANj/AEf9qbw/gu3pa5M5iDn8Q9QDsp9C5dPI7srplWJnIC50qIaAGgADQAaQF7CVChTIGF4q7FVLiz9xuf5T/wAlbnjRVjiKzdUta9Nmrn03taJiSR1WS18YngeegUxF0V87hWXgP95d/LP5hVt7CCQdwSD6jQqR4ev+5uGOLsrSYfGstPL5wtjdjMtQhvouKzgyUE+qt9+0io6Rzn4L1hv2rfinGMUvEHdR+Sj2Ogz0XzwctwtflXKhiBaIInouTqhe+f8AICa0amZoPUJ/aM0nqkADnBS8+2JpcO0l0+IASWtUkwVxrulxSUqkGUbviUYgBh65Xd9zDiCJC8V2CA4c0tenPibskptOV0zHRenPmuWBrQHN4PmF5tnQ5FwPEV5pe0PVdLz2h6Ln9qm6nH1C4KVxO/DqNKm0+y3xAbTyHqopC7jmLGuaPNTSRB5Dj5KK4lv+6tnkEBx8LZ5zoQB6Kj8MWLa15Rpvktc8B0aGN9+SleOcTzPFEbM1dprmI2npCsnZLgGjrpw3llPUEEe+SNwQQtbARQ0x0jvmd0s/ek8WfA6C1LD6evp/6Ukm9rShqcJrSa5grAHs8n8pCQ5KEIQrVcIQhCEIQhCEIQhIhCCoy8pw4+ak02vKMiRuFSa3VNisdo5HIUkbsOXzlxfgZtbt9MyWklzHGPE0nfTzkKGWxdp3Dvf23esbNSlro2XOZzE9BuscVpod4XKoz2OCuJG7XLQcArm4sxPtMlo1knLsTPVcCFU8Ixd9vUzM295vJw/zmr3h7adwBVYdDu3mD0Kz2qUXVZC/9pWjo2mytDT2F1wZx1EeHr5qZt6sH1XBjABAEBKsy9+Xbgn5Iw9u0p3dUp1TRdxetYwmo4NaNydAB6ppSvadQnunteBE5TMT1Xbo3Ob4gHCUrvLHeE78LuyoRsUr6xO5XhIVBkpzw25zhCdXY0CaqucN47VuK9XvHSGNhoAge1Ex1hOQVnSxveOmpac4lYrGmuKYgKNJ1QxoNJ2LvdCdKm8e32rKQJ0GZw5EH2f1UumVfebDWeXmu7cvhRFyr1haPurhrAC51R3LUxu7foJ+S+hsDwttKmymz2WNAmAJgbkDmVnPZPw7o66eN/DTBb83tPzC1u0pQ3zWgskXbzYG/JH391l84buPZXutWDGlzjAAJJ8gq5b8f0HVAyHNBMZjGXyPoVYL+27ym9kxmaRPSRCyLFsJfb1Cx49DycOoWrrQsky0/hVVueSLBaOPNbFTqBwkEEeWq9rLOGOJ3WzsrpNInUfd8wtNtrptRocwhzSJBCjmhdEeelNXsNmGR2uyEJFCmUqEJEISrjdXTabC55AaBJJUbjXEtK2AzHMSYDWwT5rOsa4jq3JIcYZMho2Hr1TMNd0h+iTntsiH1V6o8d2znEZiNQGmD4p/LVWHcLIMEwmpXqtDBoCCXHYAHeVr7RoizEyM4avKkz5QS8KPuraNeSxntI4PdRquuKTB3L/aDR7DuZPkTrK3ZzZ3UdfWIIIIDmncESD6hZCatLps/vVYZb+5qswQ8bSvmFPsIxd9vUzMOnvN5OC0TjHsz7x5rWmVpIJfTOgLv9HQnpss2v8ADalB5ZVY5jhuCOe++xWjrahV1KLbnvsHtR/HE7IWj4Zj9KuPA6HaeE6GTyHX4KRWPtcQQQYI2I0I+Kn8J4xq0oa/6xgga7gczPM+qz932cc3LoDn6K7g1QHiRXy5tW1GFjxLXCCFRLbNY3niEMJIk6yw89Oat+F49SuPYd4oktOjgJhJxBhAuKJbIDhq0xzHKeirKUrqrzBOPhdwf+01OwTNEkZ5CkKdQOALTIOoIXtVPgzGDrb1IlnsddNx+qtirrlY15Sw9eX2TUEolZuSFUzgb7ev6f8ANXMqmcDfb1/T/mrDT/8A1ZvsEtZ/qx/lXQLMuIHuqXdQauObK0bmBs0LR7uuGU3OcYABk9NFSOA7D6RiNMOcRlJqTuSWagGeqb0T9Fktg+Q/yldUdkNYtl4XwgUbelSbMNaPa3k+Iz8SVZgEysG7lPU/osWITMfmeclU0h5wlUbjWCsuaZY8a+67mD1UkkV8CQchQOaHDBWSY7w7UtSM3iadnAaT08lJ8B4q9tcUZljgTB5ECZC0G9smVWFlRoc07hN8NwKjQH1bANZnc6+Z1TjrW+Pa4cqvbSLJNzDwn4SoSSklZIVQ4p4zNFzqNNvjA1cfdJ6DnoreqjxBwOa9Y1GVA3N7QcCdRppHkpoNm74+ktZ8QsxH2s+qVC4kkkkmSTqSVa8A4FdUh1fwsIkNBhxnr0U/gPBNOh4qkVKgMgxoI2gKygJqa3+2PpJV6P7pO1ws7JtJgYwANA0ThCFXnlWoAAwEJCEqF4RleppWsgdRoonFMCZWblrU2vGsSAYkRI6FSmJYtToNzVXZRsOZPoF2t7plRsscHDyM+aprWixSnxI8td6hdtm52lY/j/ZIdXWj+n1dQ8o1Ofn6LPr7DqlF2WqxzHbw4Rp19F9PVLEHyUVi2A06zC2tTbUaY3HTbXdQR39Q0/idu9nqO10Wtd0vnG3uHMcHMMOGoIV8wHi1tZwZUGR8CDOjjz9D5J1xB2SnV9o+efdv3JJ2a7YADqs/vsOq0H5arHMcCRqCJI3ynn8FYufR1hnwH4v8hSwTyVnfRWvizDnUni6pENLYDo0kzv5zzU/hGKNr0g9pkwA7lDo105KE4Z4hFcdxWGZ0GCRo4DcHzTUVfoF3lmLeprrrp1AHQ6Klmqvlaa8nzt6PqFbsmaw+K35T39FciqZwN9vX9P8AmU4xPjprdKAzHTxO0b5iN1VLW9qtLzSJGec2XWQdYTWmaROYJGPGN2MKC5eibI1wPS0PiU//ABKv8P6hVrgHG7a0rOq3GfMGxTyCRr7Uj0hQzcLrujczyzT+C53+HGlEkGZ2VzV0Xwqz67zkHtVFjU47Eo29rcuHOOaN25zKBfLRmOZsaTCtVnUJElZL2PWTIrVc31khmWR7GhzRvvzWr2lYARKzcGKuoGDdhgHGfVSH4mZ808QkDpSrVA56UCEIQvUIQhCEIQhCEIQhCEIQhCEITe8vG0mF7yA0CSSu5KznjnH+8qdy2CxhBJGsu/SFLDEZHYS9iYRM3FQ2PYu64rOeSS2TkB5N5adVaezvDqjQ6qdKbxDRO5B1dH4Kr4Dgzris1oBLQRnO0N569VrFpatpsDGCGt0ACetPaxvhtVdSjdI/xXLskcF6QqsjIwVcppXsgdt1AY9gNG4ZluGhwbJBJgiB97kFZ6r4Eql8c0q9SyqttwHOdo4cyw+0G/6lj9Wrww2InRHa4nk9cJiMkg5WGNrGnUlhILXGCPI6eqdXV3WunAv8RaIGgECdU2vcOqUXZarHU3ESA8QY6qSwfEB4aZHWD5r6DWhik2u4J9VWXLEsMR2fwulvgDRGYlxjYdVY7LADu4Cm34AxyTKjitRrYp02tdm+0dqcvPwrybarXJD3vfJBLWyGDp4ei9sOn5DMMb/cVnw8PO6Z2T6BTZuqFLMxhaagAMbmY68lTcasKjnggEiNuiudlgtKg0ufl5TOgChMduyC9zfFr4ekdfRJ6ZI1z3sBLv8AUf8AhTPLonte0Y+iqVC5fTJyOcw7EtJafQkLZezm8uKtrnuH5mkhtORDgG6HN1nqsXDvFLhInUbSOY8lu3CXEVvXoU20XAFrAO7cfG0NgGeo81Qe1LcRDazPPLsdBaiuc9q50GQ0Lqmtvdg6HROZT1OaKWIGI5GF44EHlKhCE4uUIQhCEIQhCEIQhCEIQhCExxlrzQf3cZspiZPLXbmseZSLnBoBLiYjWZ9N5W3wm7cPph2YMaHTM5RM9ZTME/hA8JKzV8Yg5THhzBRbUQyZJ1cfM7x5KWQhLuJcclNsaGjAQhCF4ul5cJCjrkNBgKSITGrY8wVQa5BLLDiJgJ8z6KWMgHlYn2ocQ99cdwGACg4gu95ziNdfu+SreD3bGE5tCdj+i2HijhK0qtqVqzPE1jpc0wdBMxs53qsOqAScskSYneOU+atPZy5G+ARxjG3g/dLXIPEaWu81bad5SzAPfAP3QXHTyCeUMYqOOW3pBjCN3SXEzEiNtOqhcNZ3dIOyBxOoA0kHkSpJuOVcrcgp0AJzEHM4joZV7difKRxn6eSzcDGx52/z5qQoYCA7vbqpJP33AajQDkEmKXdJ4DaRBDCWmBpp581Wa+IU/fe6qZLtSS2f4dgmNzijnNhoDBPupevSMcolkd10B0mXRunbtaO/MpzjIp8vbPT9U64I4edd3IbmcxjRme5s7A+yCNifNeeF+Da18SWQ1jSA57up3A6mNVtPD3D1O1pClRbp7zubjzcT/kKl13WGNBrw8yO4+yu6VUxMAJypaxt59BH4KSAXilTgQui502mKsIb59n7qd7txQhCFZLhCEIQhCEIQhCEIQhCEIQhCIQhCEIQhCEIQhCELlceyYXVIo5WeIws9QvQcKkcX8MvvabaYrGiAZcIkO6AjyOqy7Fuzm8oCQzvBmgd2czo5OLeQX0JUtwU0qWJGyzUcd/Sxivh7e8eamJY/tfNN9RrUj3dYPYQAcr5GnIwvNlbB5IL8u0Tz12X0BjnD1O5pOp1mSD7wHiBGxB8lmWOdlFZjptiKrSdGkhr2iNyTofgrmj7SRyHbaGx316SstX4fgUHSwJgHiJJ6zH4KNxSu0uysjK3oOfP1TypwneCuKJpPzmBpJbqJ9vZW7hTswqtqsq3JDAx092IcSRq2TtB6K0u63UgiLtw64SdelKJNz3ZVj7NMFdQsxnkOquz5SILdIA+QBV/tqGUeaj6FOTopYLH6G02ZZLcg5J4VtLwA0JUIQtYoEIQhCEIQhCEIQhCEIQhCEIQhCEIQhCEIQhCEIQhCEIQhCEJEIQheSJTG4tgNkqFR6xDG6AuLRkKSMnKar1TZJhCF83rgOsNaespx3AUlRohuy6oQvrteNsbA1gwEgTylQhCnXiEIQhCEIQhC/9k="/>
          <p:cNvSpPr>
            <a:spLocks noChangeAspect="1" noChangeArrowheads="1"/>
          </p:cNvSpPr>
          <p:nvPr/>
        </p:nvSpPr>
        <p:spPr bwMode="auto">
          <a:xfrm>
            <a:off x="266700" y="-9017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g;base64,/9j/4AAQSkZJRgABAQAAAQABAAD/2wCEAAkGBhQSEBUUEhQWFBQVFhQXFRcUFRQUFhcUFRQXFBQUFhQYHCYeGBkjGRQUHy8gIycpLCwsFR4xNTAqNSYrLCkBCQoKDgwOGg8PGi8kHyUsLCwpKSwsLCwsKiwsLCksLC0sKSwsKSwsLCwsLCwsLCwsKSwpLCwsLCwsKSwsLCksLP/AABEIAOUA3AMBIgACEQEDEQH/xAAcAAABBQEBAQAAAAAAAAAAAAAAAQQFBgcDAgj/xABAEAABAwIEAwUEBwcEAgMAAAABAAIRAwQFEiExBkFRBxMiYXEyQoGRFCMzUqGxwRc0cnOS0fBissLhFvEkU2P/xAAbAQACAwEBAQAAAAAAAAAAAAAABAMFBgIBB//EADQRAAEEAQQAAwcDAwQDAAAAAAEAAgMEEQUSITETQVEGFCIyYXGBI0KRM1KhYrHB0RU0Q//aAAwDAQACEQMRAD8A3FCEIQhCEIQhCEIQhCj8cxT6PQdUicvLzOgVTw/tDe6q1tRjGsJhzhm0ClZC94JaOlBJYZG4Nce1fELwyoCAQZB2IXtRKdCEIQhCo3aTWcO6bPhOYkciREH8VeVQ+0v2qPo/9EzV/qhJ3eISk7N6zs1Vs+EAEDlJOpV9Wf8AZt9rV/hb+ZV/Ra/qleUT+iEqEISydQhC43V02mwueQGgSSULwnHJXSUsrLcW4uqvrF1J5awGWCBppHx+KvfC2Jur2zXvjNqDHONJU8kDo2hxS0Vpsjy0KYQhCgTSEIQhCEIQhCEIQhCEIQhCEIQhCbX9mKtNzHbOBGonXkVj+I2LqNV1NwILSQJESOR+IW0KvcYcP/SKUsA7xmoJ5jm2eSbqzeG7B6KQu1/EbkdhRnA/EuaLd41A8BH3RyKuixGlVLHBzTDmnQjkQtZ4cxttzRDhMjwuB+8B15rq3DtO9vRXFGxvGx3YUshCEkrJCofaX7VH0f8Aor4qZ2g4ZUqCm5jS4NkHLqdYjT4JisQJASlLgJhICjuzmu0VqjSQC5oyjrBJMLRFnfBGCVBc949rmBgPtNIzZtNCtEXVsgyEhc0QREAQhCEJVOpCVn3HeP53dwwgtEFxGviHLyhT3GeP9xSyNkVKgOUjSBzdKzWhRNR4aNXOMCeZPmn6kOf1HdKqvWP/AJt7TvBsIfcVQxgkSC47AN56rW7KzbSYGMENGw/zmo7hnARa0ssy5xlx8+g8lMQorM3iO46TFSv4TcnspUIQlU6hCEIQhCEIQhCJXjvR1HzQvM4XtC8h46r1KF6hCJQhCEhalQhCzrjThpzKne0meB0Zg0SQ7rHQ+STgO3rC4MS1gEvDgQHDYRPOVosLySAmXWyI9jv5SXubfF8QH8L0EJrUvhy1TZ167rCzdjXKsJ253H6cqxEbipMuXnvR1CqVxxvaDNmuaciZGbWRyjqoH9rNn0q/0D+6XOq2nn9CAkfwuvDb5laX3o6hLnHVZn+1mz6Vf6B/ddrPtTs3vDcz2Sfae3K0eZM6L1upXhy+sQEbG+RWjyhVjD+K6FV+SlcMe6CYDpMDcqXZiB8j6LtmuQg7ZWlp+oXnhHyUbxZwubrI5jg1zZHi2g68tZXLhng0W5z1CH1PdjYDynmrDSuQ5dgVfRXBLHhjshKGszfvI5QlQheqZCEJJQhKhIXJjd45RpOy1KjWmJgnkvQCelyXAdlP0LhaXjKjQ6m4OadiNQu68XoOelxuy7I7JBdByg7TGkrGbis7O7MTmzGYJiZ1W1pldYNRqNLXU2kHeAAfmEzXmER5GUparmYDBwsptcbr025WVXNHQHqpa349uWtDfC6ObgZPrqrTd8BW72w0GmZ3BJPpqoy67NhlPd1Tm5Z4jz21TfjQP+YJD3eyz5Sudt2kENHeUszuZaQB8irLgnEtK50YYeACWncenVUi84CuGCW5amuzdD66qb4L4WqUX99V8LoLQ3Q6HclRSsg27mnlTwSWN4a8cK5pEqa3dxAgbqns2WVozI88BWoBJwF6uLnL6qKv8QDGOqVHBrGgkkmAEyxvH6VtTdUrOGnuyMzidgB5rEuJOKqt5VLnktZs1gJDQ2ZAI5n1WXijt61IcHZH/upztj+6uuP9rYHhtGZtvrHiARGoy7g+aot9xVdVmFlWu9zCZLSdNNRsosNk6fgrFg3Br6rQ+ocjDOnveRjaFpWUtP0yPLgM+p7XLGyznDVXCu9GxqPEtY5w6hpI+a0bDOGqNEaNzOiC52s6ztspOmwNENAA6DQfIJCf2lY04iarKPSXH5ysys+Ha9QkNpkR97w/KU5PBtz9wf1BaRSZmcG9SB81MVeE6oBILXeQmSoGa5dnyY2AgLp9GvFgSO5WGnD6rQSab2gbmCIHqn+B8XXFofqqhLZJLHSWEkRJG61S6weq1svYcp0PP8FXsT4ao1hq3K7QBzYECemykOrxv/TuRYB+ijOngjMLsqw8NdoVvctaHuFKrHia7RsjTR22vRXKheEb6r51xjh2pbkkiaYOjx8x6KycH9o9Si9tO5cX0YDQT7TI2M8x1lKS6U6Ee86c/I825STiWnbIMLdWPnZe1C2l2CA5hzNIkEaggqVpVQ4aJ/TdVZbG1ww8dhRPZtTbF8Ubb0nVH7DkOZOwVOvO0dxA7qmGmdc5zCPgpzjXB316I7uS5p0aCAHTvM9FVLLgO4eCXZacHZ2s+ei08DIdu56qbT59+2MKOu+JbipmzVHQ6ZaNoPIeSjtXGNSToOZ9FoWH9ntJsGo4vMat2bPURqrDa4RSptDW02gN20BPzKmNqNnDAlxSlk5e5Vrs+tKrG1M4LWyNHNIMxuPJXFACVV8j97tytoo/DbtQhCFwpEIQhCEkJULy50LwkAZKFyua2UearuPY7TtqLqtV0b5RuXO5ADmVIX10AHPd7LQSfQalYNxlxKby5L2l3dDSm0nYc3R57rICN+s3Nuf0mf5TGfDb9VF4rilS4quq1XZnOPwA5ADkPJcbW1dUeGMEuOwH+bJKFEvcGt3cQB6laLgWBstWSSDUPtOP+0LVXrsWnQhjBzjgLqrWdYdk9LngfCtOhle7xVQNTyBPQdR1U6vLXg7apV88sWZbDy6QrUxQtjGGhKhCEqpV7o1crg7eCD8jK0e2q5mB3UA/MLNCrjacS0WsaCTIAGx6LR6JYZFuDzhUupxOftLRlTxCirzhulUMxlMe7p8YTuhilN4EPGuwkTr5J0CtO5kNgYOCqVrnxnjhZxi2EmmTTqNlp67OCzPiThs27szJNInQ82noV9DYthwrUy3SfdJ5FZ5iFjIfSf5tMfoqEuk0qcFvyFW7C27Htd8wVR4F47Nq4UqxLqBPqaZPMf6fJbRYXYIDmkFrgCCNiDsQV85YvhpoVXUzqBsSIkLVOy/iLvrc0XumpR0EkSWcoHRuyNZqth26jV/P2VY3IJjetPBSptZ1pHmE5V/WnbPE2RvmFARg4QhCEwvEIQhCEIQhCEIQklCEqa3tWBHVOlGXlSXeipdbs+BVOOzwFJG3LlnvapxD3VAW7D46uroJBawcxHUiFkisfaBi/wBIvnkOa5lPwUy37o1OvPWVB2NoatRtMbuMa6euvorDRKzaVEOd3jJXL8vfgKz8F4YA11d4BjRk7iNzrpqpK6ui8yduQTm+aKdJlJuwAEbmBtqo9ZSzYNmUyu/H2WrrwiKMNCkMHqHMW8omFMJlhtrlbJHiP5clIMtnHYHVU8xDn8JnIHa5r2ykTsCpC2w4DV2p/BPAAFwGJd9gDhqh/oT/ALqPob/uqWZWadiCvS62hRmdyg3Uy06gg/5zUzhHErqcNf4m9eYC9PpgjUSoi9o5XQPVMQ2JK7tzCvC1lgbXhaLRrBwBaZB2VW4tw6HCoNjo7aB0K58LYrkd3bphx8PkekKwY7bh9B88hI9RstU97L9Mu8wqZrXVbACxfjuwzU21Q2S0w49GctPVQfBeL/Rr2m8uyMJy1DE+A7j5gK9YtbNqUHtdsWk6aagSPxCyum6CD0IPyKk0dwtUnwO5xld6lHslDh5r6dsH+L1Ukq9gWINq0qVVk5XtaROhjbZPeI791G1fUZGZoESJG4GyW9nnEwmI9hxCQnIb8Sk5RKzD/wA8uvvM/oR/55dfeb/QFrfcpVVf+Ri+q0+ULN7TtBrtM1A14jYeHXrKeftJd/8ASP6v+lyaso8lIL0R81fJTa6xKnT9t7W6TBIBgdAqBinHtZ5+q+raDoYBJHmDoPgq1cXDnnM9xcfMzvrpOykjpOPzcKGXUWjhnK0K97QqLY7trqk7+7HzXTBeNm3FZtIUy2QdSQRoJVDscFrVpNOm5wESdt9t91cuGODH0Kwq1HDQGA3zGsyupYoWN4PK4hnsSOBxwrg46KCxG8bTY+o8w1oLnHfQeSnKmxVS4r/cbn+U/wDJYH2h+KWGI9Eq9h6JWBXDgXuI2LnEehJIUvwfaZ7ppmMnj9Y0j8VCBWTgP95d/LP5ha++4x0jt9EVRumH3VixSoDUMchB9VxtKWZ4Hn+SL37R3qV7w37Vvx/JfP8ApnHotcrNY0Q52uyliQB0C4WFGG+ZXDFDoEh0Ek8734T9rwdk0xGrDYB1P5JtStzG5HohtsZkmYXWCVD4kbT30vItDG+q8sqPYf8AIXq4c6fLkkZd9dVyQM4UjHSEbuCF3ZihjUa+Sa165cZK6mk13s7pu9kGFy7OFPC5hdwMFereqWvBBggjVXzEHzbPI1lh/JZ+VcKlyGWAnmwN+eivdIlxHI09YyktRjy9jh6qk3f2T/4Hf7SskC1u8+yf/A7/AGlZKwSQOsD5q29muI5Uvq3bVvvA37ha/wAtv5lWq7s21aZY8S1wghQHC2Guo21Ck4guYxoJG3XT5qzgKHROXSvHW4qslGQAVVf2c0PvVPmP7JP2dUPvVPmP7K2IWp94k/uSXusP9oVAf2bvkxVbE6S0zHKU8tOzinl+te4u6t0EctCrmkXRsyeq4FOIeSo37NP/ANj/AEf9qbw/gu3pa5M5iDn8Q9QDsp9C5dPI7srplWJnIC50qIaAGgADQAaQF7CVChTIGF4q7FVLiz9xuf5T/wAlbnjRVjiKzdUta9Nmrn03taJiSR1WS18YngeegUxF0V87hWXgP95d/LP5hVt7CCQdwSD6jQqR4ev+5uGOLsrSYfGstPL5wtjdjMtQhvouKzgyUE+qt9+0io6Rzn4L1hv2rfinGMUvEHdR+Sj2Ogz0XzwctwtflXKhiBaIInouTqhe+f8AICa0amZoPUJ/aM0nqkADnBS8+2JpcO0l0+IASWtUkwVxrulxSUqkGUbviUYgBh65Xd9zDiCJC8V2CA4c0tenPibskptOV0zHRenPmuWBrQHN4PmF5tnQ5FwPEV5pe0PVdLz2h6Ln9qm6nH1C4KVxO/DqNKm0+y3xAbTyHqopC7jmLGuaPNTSRB5Dj5KK4lv+6tnkEBx8LZ5zoQB6Kj8MWLa15Rpvktc8B0aGN9+SleOcTzPFEbM1dprmI2npCsnZLgGjrpw3llPUEEe+SNwQQtbARQ0x0jvmd0s/ek8WfA6C1LD6evp/6Ukm9rShqcJrSa5grAHs8n8pCQ5KEIQrVcIQhCEIQhCEIQhIhCCoy8pw4+ak02vKMiRuFSa3VNisdo5HIUkbsOXzlxfgZtbt9MyWklzHGPE0nfTzkKGWxdp3Dvf23esbNSlro2XOZzE9BuscVpod4XKoz2OCuJG7XLQcArm4sxPtMlo1knLsTPVcCFU8Ixd9vUzM295vJw/zmr3h7adwBVYdDu3mD0Kz2qUXVZC/9pWjo2mytDT2F1wZx1EeHr5qZt6sH1XBjABAEBKsy9+Xbgn5Iw9u0p3dUp1TRdxetYwmo4NaNydAB6ppSvadQnunteBE5TMT1Xbo3Ob4gHCUrvLHeE78LuyoRsUr6xO5XhIVBkpzw25zhCdXY0CaqucN47VuK9XvHSGNhoAge1Ex1hOQVnSxveOmpac4lYrGmuKYgKNJ1QxoNJ2LvdCdKm8e32rKQJ0GZw5EH2f1UumVfebDWeXmu7cvhRFyr1haPurhrAC51R3LUxu7foJ+S+hsDwttKmymz2WNAmAJgbkDmVnPZPw7o66eN/DTBb83tPzC1u0pQ3zWgskXbzYG/JH391l84buPZXutWDGlzjAAJJ8gq5b8f0HVAyHNBMZjGXyPoVYL+27ym9kxmaRPSRCyLFsJfb1Cx49DycOoWrrQsky0/hVVueSLBaOPNbFTqBwkEEeWq9rLOGOJ3WzsrpNInUfd8wtNtrptRocwhzSJBCjmhdEeelNXsNmGR2uyEJFCmUqEJEISrjdXTabC55AaBJJUbjXEtK2AzHMSYDWwT5rOsa4jq3JIcYZMho2Hr1TMNd0h+iTntsiH1V6o8d2znEZiNQGmD4p/LVWHcLIMEwmpXqtDBoCCXHYAHeVr7RoizEyM4avKkz5QS8KPuraNeSxntI4PdRquuKTB3L/aDR7DuZPkTrK3ZzZ3UdfWIIIIDmncESD6hZCatLps/vVYZb+5qswQ8bSvmFPsIxd9vUzMOnvN5OC0TjHsz7x5rWmVpIJfTOgLv9HQnpss2v8ADalB5ZVY5jhuCOe++xWjrahV1KLbnvsHtR/HE7IWj4Zj9KuPA6HaeE6GTyHX4KRWPtcQQQYI2I0I+Kn8J4xq0oa/6xgga7gczPM+qz932cc3LoDn6K7g1QHiRXy5tW1GFjxLXCCFRLbNY3niEMJIk6yw89Oat+F49SuPYd4oktOjgJhJxBhAuKJbIDhq0xzHKeirKUrqrzBOPhdwf+01OwTNEkZ5CkKdQOALTIOoIXtVPgzGDrb1IlnsddNx+qtirrlY15Sw9eX2TUEolZuSFUzgb7ev6f8ANXMqmcDfb1/T/mrDT/8A1ZvsEtZ/qx/lXQLMuIHuqXdQauObK0bmBs0LR7uuGU3OcYABk9NFSOA7D6RiNMOcRlJqTuSWagGeqb0T9Fktg+Q/yldUdkNYtl4XwgUbelSbMNaPa3k+Iz8SVZgEysG7lPU/osWITMfmeclU0h5wlUbjWCsuaZY8a+67mD1UkkV8CQchQOaHDBWSY7w7UtSM3iadnAaT08lJ8B4q9tcUZljgTB5ECZC0G9smVWFlRoc07hN8NwKjQH1bANZnc6+Z1TjrW+Pa4cqvbSLJNzDwn4SoSSklZIVQ4p4zNFzqNNvjA1cfdJ6DnoreqjxBwOa9Y1GVA3N7QcCdRppHkpoNm74+ktZ8QsxH2s+qVC4kkkkmSTqSVa8A4FdUh1fwsIkNBhxnr0U/gPBNOh4qkVKgMgxoI2gKygJqa3+2PpJV6P7pO1ws7JtJgYwANA0ThCFXnlWoAAwEJCEqF4RleppWsgdRoonFMCZWblrU2vGsSAYkRI6FSmJYtToNzVXZRsOZPoF2t7plRsscHDyM+aprWixSnxI8td6hdtm52lY/j/ZIdXWj+n1dQ8o1Ofn6LPr7DqlF2WqxzHbw4Rp19F9PVLEHyUVi2A06zC2tTbUaY3HTbXdQR39Q0/idu9nqO10Wtd0vnG3uHMcHMMOGoIV8wHi1tZwZUGR8CDOjjz9D5J1xB2SnV9o+efdv3JJ2a7YADqs/vsOq0H5arHMcCRqCJI3ynn8FYufR1hnwH4v8hSwTyVnfRWvizDnUni6pENLYDo0kzv5zzU/hGKNr0g9pkwA7lDo105KE4Z4hFcdxWGZ0GCRo4DcHzTUVfoF3lmLeprrrp1AHQ6Klmqvlaa8nzt6PqFbsmaw+K35T39FciqZwN9vX9P8AmU4xPjprdKAzHTxO0b5iN1VLW9qtLzSJGec2XWQdYTWmaROYJGPGN2MKC5eibI1wPS0PiU//ABKv8P6hVrgHG7a0rOq3GfMGxTyCRr7Uj0hQzcLrujczyzT+C53+HGlEkGZ2VzV0Xwqz67zkHtVFjU47Eo29rcuHOOaN25zKBfLRmOZsaTCtVnUJElZL2PWTIrVc31khmWR7GhzRvvzWr2lYARKzcGKuoGDdhgHGfVSH4mZ808QkDpSrVA56UCEIQvUIQhCEIQhCEIQhCEIQhCEITe8vG0mF7yA0CSSu5KznjnH+8qdy2CxhBJGsu/SFLDEZHYS9iYRM3FQ2PYu64rOeSS2TkB5N5adVaezvDqjQ6qdKbxDRO5B1dH4Kr4Dgzris1oBLQRnO0N569VrFpatpsDGCGt0ACetPaxvhtVdSjdI/xXLskcF6QqsjIwVcppXsgdt1AY9gNG4ZluGhwbJBJgiB97kFZ6r4Eql8c0q9SyqttwHOdo4cyw+0G/6lj9Wrww2InRHa4nk9cJiMkg5WGNrGnUlhILXGCPI6eqdXV3WunAv8RaIGgECdU2vcOqUXZarHU3ESA8QY6qSwfEB4aZHWD5r6DWhik2u4J9VWXLEsMR2fwulvgDRGYlxjYdVY7LADu4Cm34AxyTKjitRrYp02tdm+0dqcvPwrybarXJD3vfJBLWyGDp4ei9sOn5DMMb/cVnw8PO6Z2T6BTZuqFLMxhaagAMbmY68lTcasKjnggEiNuiudlgtKg0ufl5TOgChMduyC9zfFr4ekdfRJ6ZI1z3sBLv8AUf8AhTPLonte0Y+iqVC5fTJyOcw7EtJafQkLZezm8uKtrnuH5mkhtORDgG6HN1nqsXDvFLhInUbSOY8lu3CXEVvXoU20XAFrAO7cfG0NgGeo81Qe1LcRDazPPLsdBaiuc9q50GQ0Lqmtvdg6HROZT1OaKWIGI5GF44EHlKhCE4uUIQhCEIQhCEIQhCEIQhCExxlrzQf3cZspiZPLXbmseZSLnBoBLiYjWZ9N5W3wm7cPph2YMaHTM5RM9ZTME/hA8JKzV8Yg5THhzBRbUQyZJ1cfM7x5KWQhLuJcclNsaGjAQhCF4ul5cJCjrkNBgKSITGrY8wVQa5BLLDiJgJ8z6KWMgHlYn2ocQ99cdwGACg4gu95ziNdfu+SreD3bGE5tCdj+i2HijhK0qtqVqzPE1jpc0wdBMxs53qsOqAScskSYneOU+atPZy5G+ARxjG3g/dLXIPEaWu81bad5SzAPfAP3QXHTyCeUMYqOOW3pBjCN3SXEzEiNtOqhcNZ3dIOyBxOoA0kHkSpJuOVcrcgp0AJzEHM4joZV7difKRxn6eSzcDGx52/z5qQoYCA7vbqpJP33AajQDkEmKXdJ4DaRBDCWmBpp581Wa+IU/fe6qZLtSS2f4dgmNzijnNhoDBPupevSMcolkd10B0mXRunbtaO/MpzjIp8vbPT9U64I4edd3IbmcxjRme5s7A+yCNifNeeF+Da18SWQ1jSA57up3A6mNVtPD3D1O1pClRbp7zubjzcT/kKl13WGNBrw8yO4+yu6VUxMAJypaxt59BH4KSAXilTgQui502mKsIb59n7qd7txQhCFZLhCEIQhCEIQhCEIQhCEIQhCIQhCEIQhCEIQhCELlceyYXVIo5WeIws9QvQcKkcX8MvvabaYrGiAZcIkO6AjyOqy7Fuzm8oCQzvBmgd2czo5OLeQX0JUtwU0qWJGyzUcd/Sxivh7e8eamJY/tfNN9RrUj3dYPYQAcr5GnIwvNlbB5IL8u0Tz12X0BjnD1O5pOp1mSD7wHiBGxB8lmWOdlFZjptiKrSdGkhr2iNyTofgrmj7SRyHbaGx316SstX4fgUHSwJgHiJJ6zH4KNxSu0uysjK3oOfP1TypwneCuKJpPzmBpJbqJ9vZW7hTswqtqsq3JDAx092IcSRq2TtB6K0u63UgiLtw64SdelKJNz3ZVj7NMFdQsxnkOquz5SILdIA+QBV/tqGUeaj6FOTopYLH6G02ZZLcg5J4VtLwA0JUIQtYoEIQhCEIQhCEIQhCEIQhCEIQhCEIQhCEIQhCEIQhCEIQhCEJEIQheSJTG4tgNkqFR6xDG6AuLRkKSMnKar1TZJhCF83rgOsNaespx3AUlRohuy6oQvrteNsbA1gwEgTylQhCnXiEIQhCEIQhC/9k="/>
          <p:cNvSpPr>
            <a:spLocks noChangeAspect="1" noChangeArrowheads="1"/>
          </p:cNvSpPr>
          <p:nvPr/>
        </p:nvSpPr>
        <p:spPr bwMode="auto">
          <a:xfrm>
            <a:off x="114300" y="-696913"/>
            <a:ext cx="13716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94" y="1628800"/>
            <a:ext cx="1894649" cy="19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FP7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projects</a:t>
            </a:r>
            <a:r>
              <a:rPr lang="pt-PT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pt-PT" sz="2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characteristics</a:t>
            </a:r>
            <a:endParaRPr kumimoji="0" lang="pt-PT" sz="2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571612"/>
            <a:ext cx="8429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Characteristics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pt-P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project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/>
            <a:endParaRPr lang="pt-PT" sz="2400" b="0" i="1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Transnational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cooperation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Multinational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interdisciplinary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consortia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Projects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activities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interest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Community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=&gt;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European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dimension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High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competition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High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budget</a:t>
            </a:r>
            <a:r>
              <a:rPr lang="pt-PT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0" dirty="0" err="1" smtClean="0">
                <a:latin typeface="Calibri" pitchFamily="34" charset="0"/>
                <a:cs typeface="Calibri" pitchFamily="34" charset="0"/>
              </a:rPr>
              <a:t>available</a:t>
            </a:r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Bef>
                <a:spcPts val="800"/>
              </a:spcBef>
              <a:buFont typeface="+mj-lt"/>
              <a:buAutoNum type="alphaLcParenR"/>
            </a:pPr>
            <a:endParaRPr lang="pt-PT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4" name="Picture 6" descr="http://fp7-matchit.eu/uploads/images/FP7-gen-RGB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71612"/>
            <a:ext cx="2009800" cy="16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657820" y="514556"/>
            <a:ext cx="5429288" cy="642942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Idea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of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project</a:t>
            </a:r>
            <a:r>
              <a:rPr kumimoji="0" lang="pt-PT" sz="2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pt-PT" sz="27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821011"/>
            <a:ext cx="88494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Matching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your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idea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funding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programme’s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characteristics</a:t>
            </a:r>
            <a:endParaRPr lang="pt-PT" sz="24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pt-PT" sz="2400" b="0" dirty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pt-PT" sz="2400" b="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pt-PT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29061"/>
            <a:ext cx="1598004" cy="166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61595" y="5040472"/>
            <a:ext cx="3138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PT" sz="20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r>
              <a:rPr lang="pt-PT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Look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FP7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call</a:t>
            </a:r>
            <a:endParaRPr lang="pt-PT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6" descr="http://fp7-matchit.eu/uploads/images/FP7-gen-RGB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94" y="3129061"/>
            <a:ext cx="2009800" cy="16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 bwMode="auto">
          <a:xfrm>
            <a:off x="3347864" y="3513422"/>
            <a:ext cx="1928730" cy="1067706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GOOD MATCH!!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3888099" y="4807887"/>
            <a:ext cx="1080120" cy="1047652"/>
          </a:xfrm>
          <a:prstGeom prst="bentUpArrow">
            <a:avLst/>
          </a:prstGeom>
          <a:solidFill>
            <a:srgbClr val="0066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ysDot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ysDot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19871</TotalTime>
  <Words>2499</Words>
  <Application>Microsoft Office PowerPoint</Application>
  <PresentationFormat>On-screen Show (4:3)</PresentationFormat>
  <Paragraphs>766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Apresentacao UPIN</dc:title>
  <dc:subject>CIP-IEE</dc:subject>
  <dc:creator>Sónia Pereira</dc:creator>
  <cp:lastModifiedBy>Sónia Pereira</cp:lastModifiedBy>
  <cp:revision>1449</cp:revision>
  <cp:lastPrinted>2011-09-09T15:19:36Z</cp:lastPrinted>
  <dcterms:created xsi:type="dcterms:W3CDTF">2009-09-24T09:32:12Z</dcterms:created>
  <dcterms:modified xsi:type="dcterms:W3CDTF">2011-09-09T15:20:29Z</dcterms:modified>
</cp:coreProperties>
</file>